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72" r:id="rId3"/>
    <p:sldId id="293" r:id="rId4"/>
    <p:sldId id="317" r:id="rId5"/>
    <p:sldId id="312" r:id="rId6"/>
    <p:sldId id="313" r:id="rId7"/>
    <p:sldId id="333" r:id="rId8"/>
    <p:sldId id="459" r:id="rId9"/>
    <p:sldId id="460" r:id="rId10"/>
    <p:sldId id="442" r:id="rId11"/>
    <p:sldId id="259" r:id="rId12"/>
    <p:sldId id="294" r:id="rId13"/>
    <p:sldId id="467" r:id="rId14"/>
    <p:sldId id="468" r:id="rId15"/>
    <p:sldId id="314" r:id="rId16"/>
    <p:sldId id="321" r:id="rId17"/>
    <p:sldId id="322" r:id="rId18"/>
    <p:sldId id="323" r:id="rId19"/>
    <p:sldId id="276" r:id="rId20"/>
    <p:sldId id="269" r:id="rId21"/>
    <p:sldId id="329" r:id="rId22"/>
    <p:sldId id="326" r:id="rId23"/>
    <p:sldId id="330" r:id="rId24"/>
    <p:sldId id="331" r:id="rId25"/>
    <p:sldId id="298" r:id="rId26"/>
    <p:sldId id="289" r:id="rId27"/>
    <p:sldId id="297" r:id="rId28"/>
    <p:sldId id="465" r:id="rId29"/>
    <p:sldId id="327" r:id="rId30"/>
    <p:sldId id="328" r:id="rId31"/>
    <p:sldId id="332" r:id="rId32"/>
    <p:sldId id="266" r:id="rId33"/>
    <p:sldId id="267" r:id="rId34"/>
    <p:sldId id="268" r:id="rId35"/>
    <p:sldId id="466" r:id="rId36"/>
    <p:sldId id="448" r:id="rId37"/>
    <p:sldId id="262" r:id="rId38"/>
    <p:sldId id="270" r:id="rId39"/>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85" d="100"/>
          <a:sy n="85" d="100"/>
        </p:scale>
        <p:origin x="595"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Estados Unidos da América</c:v>
                </c:pt>
              </c:strCache>
            </c:strRef>
          </c:tx>
          <c:spPr>
            <a:ln w="28575" cap="rnd">
              <a:solidFill>
                <a:schemeClr val="accent1"/>
              </a:solidFill>
              <a:round/>
            </a:ln>
            <a:effectLst/>
          </c:spPr>
          <c:marker>
            <c:symbol val="none"/>
          </c:marker>
          <c:cat>
            <c:strRef>
              <c:f>Sheet1!$B$1:$BG$1</c:f>
              <c:strCache>
                <c:ptCount val="58"/>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strCache>
            </c:strRef>
          </c:cat>
          <c:val>
            <c:numRef>
              <c:f>Sheet1!$B$2:$BG$2</c:f>
              <c:numCache>
                <c:formatCode>0.0</c:formatCode>
                <c:ptCount val="58"/>
                <c:pt idx="0">
                  <c:v>2.299999999999585</c:v>
                </c:pt>
                <c:pt idx="1">
                  <c:v>6.1000000000000369</c:v>
                </c:pt>
                <c:pt idx="2">
                  <c:v>4.4000000000000057</c:v>
                </c:pt>
                <c:pt idx="3">
                  <c:v>5.8000000000002672</c:v>
                </c:pt>
                <c:pt idx="4">
                  <c:v>6.3999999999996788</c:v>
                </c:pt>
                <c:pt idx="5">
                  <c:v>6.5000000000003268</c:v>
                </c:pt>
                <c:pt idx="6">
                  <c:v>2.4999999999999716</c:v>
                </c:pt>
                <c:pt idx="7">
                  <c:v>4.7999999999996987</c:v>
                </c:pt>
                <c:pt idx="8">
                  <c:v>3.1000000000000369</c:v>
                </c:pt>
                <c:pt idx="9">
                  <c:v>-0.25407959276336101</c:v>
                </c:pt>
                <c:pt idx="10">
                  <c:v>3.2933623798951288</c:v>
                </c:pt>
                <c:pt idx="11">
                  <c:v>5.2588953573494024</c:v>
                </c:pt>
                <c:pt idx="12">
                  <c:v>5.6457194700046074</c:v>
                </c:pt>
                <c:pt idx="13">
                  <c:v>-0.54054652885280063</c:v>
                </c:pt>
                <c:pt idx="14">
                  <c:v>-0.20546401397507452</c:v>
                </c:pt>
                <c:pt idx="15">
                  <c:v>5.3881392286426149</c:v>
                </c:pt>
                <c:pt idx="16">
                  <c:v>4.6241592052387261</c:v>
                </c:pt>
                <c:pt idx="17">
                  <c:v>5.5353026934274823</c:v>
                </c:pt>
                <c:pt idx="18">
                  <c:v>3.1661502713984646</c:v>
                </c:pt>
                <c:pt idx="19">
                  <c:v>-0.25675193020613563</c:v>
                </c:pt>
                <c:pt idx="20">
                  <c:v>2.5377186958853457</c:v>
                </c:pt>
                <c:pt idx="21">
                  <c:v>-1.8028744530381573</c:v>
                </c:pt>
                <c:pt idx="22">
                  <c:v>4.5839273164581869</c:v>
                </c:pt>
                <c:pt idx="23">
                  <c:v>7.236619994757703</c:v>
                </c:pt>
                <c:pt idx="24">
                  <c:v>4.1696559532712314</c:v>
                </c:pt>
                <c:pt idx="25">
                  <c:v>3.4626517134077375</c:v>
                </c:pt>
                <c:pt idx="26">
                  <c:v>3.4595725552285899</c:v>
                </c:pt>
                <c:pt idx="27">
                  <c:v>4.1770463842278218</c:v>
                </c:pt>
                <c:pt idx="28">
                  <c:v>3.6726563287583218</c:v>
                </c:pt>
                <c:pt idx="29">
                  <c:v>1.8859603224201891</c:v>
                </c:pt>
                <c:pt idx="30">
                  <c:v>-0.10825910527881888</c:v>
                </c:pt>
                <c:pt idx="31">
                  <c:v>3.5224424944773034</c:v>
                </c:pt>
                <c:pt idx="32">
                  <c:v>2.7528443271579164</c:v>
                </c:pt>
                <c:pt idx="33">
                  <c:v>4.0288390640384364</c:v>
                </c:pt>
                <c:pt idx="34">
                  <c:v>2.6842871312961591</c:v>
                </c:pt>
                <c:pt idx="35">
                  <c:v>3.7725013191314076</c:v>
                </c:pt>
                <c:pt idx="36">
                  <c:v>4.4472163428153095</c:v>
                </c:pt>
                <c:pt idx="37">
                  <c:v>4.4814075549494419</c:v>
                </c:pt>
                <c:pt idx="38">
                  <c:v>4.7532359891560247</c:v>
                </c:pt>
                <c:pt idx="39">
                  <c:v>4.1274840125541346</c:v>
                </c:pt>
                <c:pt idx="40">
                  <c:v>0.99834079572261203</c:v>
                </c:pt>
                <c:pt idx="41">
                  <c:v>1.7416952495760967</c:v>
                </c:pt>
                <c:pt idx="42">
                  <c:v>2.8612107669547413</c:v>
                </c:pt>
                <c:pt idx="43">
                  <c:v>3.798891126540056</c:v>
                </c:pt>
                <c:pt idx="44">
                  <c:v>3.513213796940164</c:v>
                </c:pt>
                <c:pt idx="45">
                  <c:v>2.8549722920635787</c:v>
                </c:pt>
                <c:pt idx="46">
                  <c:v>1.876171457805853</c:v>
                </c:pt>
                <c:pt idx="47">
                  <c:v>-0.13657980537257686</c:v>
                </c:pt>
                <c:pt idx="48">
                  <c:v>-2.5367570655140668</c:v>
                </c:pt>
                <c:pt idx="49">
                  <c:v>2.5637665584716842</c:v>
                </c:pt>
                <c:pt idx="50">
                  <c:v>1.5508355062097365</c:v>
                </c:pt>
                <c:pt idx="51">
                  <c:v>2.249545852168481</c:v>
                </c:pt>
                <c:pt idx="52">
                  <c:v>1.8420810704697033</c:v>
                </c:pt>
                <c:pt idx="53">
                  <c:v>2.4519730360894982</c:v>
                </c:pt>
                <c:pt idx="54">
                  <c:v>2.8809104657668883</c:v>
                </c:pt>
                <c:pt idx="55">
                  <c:v>1.5672151698868504</c:v>
                </c:pt>
                <c:pt idx="56">
                  <c:v>2.2170103303522382</c:v>
                </c:pt>
                <c:pt idx="57">
                  <c:v>2.8569878160515998</c:v>
                </c:pt>
              </c:numCache>
            </c:numRef>
          </c:val>
          <c:smooth val="0"/>
          <c:extLst>
            <c:ext xmlns:c16="http://schemas.microsoft.com/office/drawing/2014/chart" uri="{C3380CC4-5D6E-409C-BE32-E72D297353CC}">
              <c16:uniqueId val="{00000000-B058-4084-8474-8DBF16EF274E}"/>
            </c:ext>
          </c:extLst>
        </c:ser>
        <c:ser>
          <c:idx val="1"/>
          <c:order val="1"/>
          <c:tx>
            <c:strRef>
              <c:f>Sheet1!$A$3</c:f>
              <c:strCache>
                <c:ptCount val="1"/>
                <c:pt idx="0">
                  <c:v>União Europeia</c:v>
                </c:pt>
              </c:strCache>
            </c:strRef>
          </c:tx>
          <c:spPr>
            <a:ln w="28575" cap="rnd">
              <a:solidFill>
                <a:schemeClr val="accent2"/>
              </a:solidFill>
              <a:round/>
            </a:ln>
            <a:effectLst/>
          </c:spPr>
          <c:marker>
            <c:symbol val="none"/>
          </c:marker>
          <c:cat>
            <c:strRef>
              <c:f>Sheet1!$B$1:$BG$1</c:f>
              <c:strCache>
                <c:ptCount val="58"/>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strCache>
            </c:strRef>
          </c:cat>
          <c:val>
            <c:numRef>
              <c:f>Sheet1!$B$3:$BG$3</c:f>
              <c:numCache>
                <c:formatCode>0.0</c:formatCode>
                <c:ptCount val="58"/>
                <c:pt idx="0">
                  <c:v>5.6</c:v>
                </c:pt>
                <c:pt idx="1">
                  <c:v>5</c:v>
                </c:pt>
                <c:pt idx="2">
                  <c:v>5.0999999999999996</c:v>
                </c:pt>
                <c:pt idx="3">
                  <c:v>5.6</c:v>
                </c:pt>
                <c:pt idx="4">
                  <c:v>4.4000000000000004</c:v>
                </c:pt>
                <c:pt idx="5">
                  <c:v>4.3</c:v>
                </c:pt>
                <c:pt idx="6">
                  <c:v>4.5</c:v>
                </c:pt>
                <c:pt idx="7">
                  <c:v>5.0999999999999996</c:v>
                </c:pt>
                <c:pt idx="8">
                  <c:v>5.8</c:v>
                </c:pt>
                <c:pt idx="9">
                  <c:v>5.5</c:v>
                </c:pt>
                <c:pt idx="10">
                  <c:v>3.6</c:v>
                </c:pt>
                <c:pt idx="11">
                  <c:v>4.7</c:v>
                </c:pt>
                <c:pt idx="12">
                  <c:v>6.1</c:v>
                </c:pt>
                <c:pt idx="13">
                  <c:v>2.2000000000000002</c:v>
                </c:pt>
                <c:pt idx="14">
                  <c:v>-0.8</c:v>
                </c:pt>
                <c:pt idx="15">
                  <c:v>4.5999999999999996</c:v>
                </c:pt>
                <c:pt idx="16">
                  <c:v>2.8</c:v>
                </c:pt>
                <c:pt idx="17">
                  <c:v>3.2</c:v>
                </c:pt>
                <c:pt idx="18">
                  <c:v>3.8</c:v>
                </c:pt>
                <c:pt idx="19">
                  <c:v>1.5</c:v>
                </c:pt>
                <c:pt idx="20">
                  <c:v>0.3</c:v>
                </c:pt>
                <c:pt idx="21">
                  <c:v>1</c:v>
                </c:pt>
                <c:pt idx="22">
                  <c:v>1.8</c:v>
                </c:pt>
                <c:pt idx="23">
                  <c:v>2.5</c:v>
                </c:pt>
                <c:pt idx="24">
                  <c:v>2.6</c:v>
                </c:pt>
                <c:pt idx="25">
                  <c:v>2.7</c:v>
                </c:pt>
                <c:pt idx="26">
                  <c:v>2.9</c:v>
                </c:pt>
                <c:pt idx="27">
                  <c:v>4.4000000000000004</c:v>
                </c:pt>
                <c:pt idx="28">
                  <c:v>3.7</c:v>
                </c:pt>
                <c:pt idx="29">
                  <c:v>3</c:v>
                </c:pt>
                <c:pt idx="30">
                  <c:v>1.4</c:v>
                </c:pt>
                <c:pt idx="31">
                  <c:v>1</c:v>
                </c:pt>
                <c:pt idx="32">
                  <c:v>-0.1</c:v>
                </c:pt>
                <c:pt idx="33">
                  <c:v>2.8</c:v>
                </c:pt>
                <c:pt idx="34">
                  <c:v>2.7</c:v>
                </c:pt>
                <c:pt idx="35">
                  <c:v>2</c:v>
                </c:pt>
                <c:pt idx="36">
                  <c:v>3</c:v>
                </c:pt>
                <c:pt idx="37">
                  <c:v>3</c:v>
                </c:pt>
                <c:pt idx="38">
                  <c:v>3</c:v>
                </c:pt>
                <c:pt idx="39">
                  <c:v>3.8</c:v>
                </c:pt>
                <c:pt idx="40">
                  <c:v>2.2999999999999998</c:v>
                </c:pt>
                <c:pt idx="41">
                  <c:v>1.4</c:v>
                </c:pt>
                <c:pt idx="42">
                  <c:v>1.3</c:v>
                </c:pt>
                <c:pt idx="43">
                  <c:v>2.6</c:v>
                </c:pt>
                <c:pt idx="44">
                  <c:v>2.1</c:v>
                </c:pt>
                <c:pt idx="45">
                  <c:v>3.4</c:v>
                </c:pt>
                <c:pt idx="46">
                  <c:v>3.1</c:v>
                </c:pt>
                <c:pt idx="47">
                  <c:v>0.5</c:v>
                </c:pt>
                <c:pt idx="48">
                  <c:v>-4.3</c:v>
                </c:pt>
                <c:pt idx="49">
                  <c:v>2</c:v>
                </c:pt>
                <c:pt idx="50">
                  <c:v>1.7</c:v>
                </c:pt>
                <c:pt idx="51">
                  <c:v>-0.4</c:v>
                </c:pt>
                <c:pt idx="52">
                  <c:v>0.3</c:v>
                </c:pt>
                <c:pt idx="53">
                  <c:v>1.8</c:v>
                </c:pt>
                <c:pt idx="54">
                  <c:v>2.2999999999999998</c:v>
                </c:pt>
                <c:pt idx="55">
                  <c:v>2</c:v>
                </c:pt>
                <c:pt idx="56">
                  <c:v>2.5</c:v>
                </c:pt>
                <c:pt idx="57">
                  <c:v>2</c:v>
                </c:pt>
              </c:numCache>
            </c:numRef>
          </c:val>
          <c:smooth val="0"/>
          <c:extLst>
            <c:ext xmlns:c16="http://schemas.microsoft.com/office/drawing/2014/chart" uri="{C3380CC4-5D6E-409C-BE32-E72D297353CC}">
              <c16:uniqueId val="{00000001-B058-4084-8474-8DBF16EF274E}"/>
            </c:ext>
          </c:extLst>
        </c:ser>
        <c:ser>
          <c:idx val="2"/>
          <c:order val="2"/>
          <c:tx>
            <c:strRef>
              <c:f>Sheet1!$A$4</c:f>
              <c:strCache>
                <c:ptCount val="1"/>
                <c:pt idx="0">
                  <c:v>China</c:v>
                </c:pt>
              </c:strCache>
            </c:strRef>
          </c:tx>
          <c:spPr>
            <a:ln w="28575" cap="rnd">
              <a:solidFill>
                <a:schemeClr val="accent3"/>
              </a:solidFill>
              <a:round/>
            </a:ln>
            <a:effectLst/>
          </c:spPr>
          <c:marker>
            <c:symbol val="none"/>
          </c:marker>
          <c:cat>
            <c:strRef>
              <c:f>Sheet1!$B$1:$BG$1</c:f>
              <c:strCache>
                <c:ptCount val="58"/>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strCache>
            </c:strRef>
          </c:cat>
          <c:val>
            <c:numRef>
              <c:f>Sheet1!$B$4:$BG$4</c:f>
              <c:numCache>
                <c:formatCode>0.0</c:formatCode>
                <c:ptCount val="58"/>
                <c:pt idx="0">
                  <c:v>-27.270000003946052</c:v>
                </c:pt>
                <c:pt idx="1">
                  <c:v>-5.5799999901360025</c:v>
                </c:pt>
                <c:pt idx="2">
                  <c:v>10.299999995275826</c:v>
                </c:pt>
                <c:pt idx="3">
                  <c:v>18.179999994201992</c:v>
                </c:pt>
                <c:pt idx="4">
                  <c:v>16.95000000249604</c:v>
                </c:pt>
                <c:pt idx="5">
                  <c:v>10.650000004173577</c:v>
                </c:pt>
                <c:pt idx="6">
                  <c:v>-5.7700000042250679</c:v>
                </c:pt>
                <c:pt idx="7">
                  <c:v>-4.0999999921414343</c:v>
                </c:pt>
                <c:pt idx="8">
                  <c:v>16.939999996109222</c:v>
                </c:pt>
                <c:pt idx="9">
                  <c:v>19.29999999625602</c:v>
                </c:pt>
                <c:pt idx="10">
                  <c:v>7.0600000033518029</c:v>
                </c:pt>
                <c:pt idx="11">
                  <c:v>3.8099999982544404</c:v>
                </c:pt>
                <c:pt idx="12">
                  <c:v>7.7600000016444994</c:v>
                </c:pt>
                <c:pt idx="13">
                  <c:v>2.3100000004911294</c:v>
                </c:pt>
                <c:pt idx="14">
                  <c:v>8.7200000004751246</c:v>
                </c:pt>
                <c:pt idx="15">
                  <c:v>-1.5700000027506746</c:v>
                </c:pt>
                <c:pt idx="16">
                  <c:v>7.5699999991716709</c:v>
                </c:pt>
                <c:pt idx="17">
                  <c:v>11.134164411984244</c:v>
                </c:pt>
                <c:pt idx="18">
                  <c:v>7.5999999999998096</c:v>
                </c:pt>
                <c:pt idx="19">
                  <c:v>7.8066914498142097</c:v>
                </c:pt>
                <c:pt idx="20">
                  <c:v>5.1724137931032459</c:v>
                </c:pt>
                <c:pt idx="21">
                  <c:v>8.9344262295083752</c:v>
                </c:pt>
                <c:pt idx="22">
                  <c:v>10.835214446952477</c:v>
                </c:pt>
                <c:pt idx="23">
                  <c:v>15.139171758316493</c:v>
                </c:pt>
                <c:pt idx="24">
                  <c:v>13.443396226415032</c:v>
                </c:pt>
                <c:pt idx="25">
                  <c:v>8.9397089397089644</c:v>
                </c:pt>
                <c:pt idx="26">
                  <c:v>11.688931297709829</c:v>
                </c:pt>
                <c:pt idx="27">
                  <c:v>11.23451516445968</c:v>
                </c:pt>
                <c:pt idx="28">
                  <c:v>4.1858678955453854</c:v>
                </c:pt>
                <c:pt idx="29">
                  <c:v>3.9071138960559182</c:v>
                </c:pt>
                <c:pt idx="30">
                  <c:v>9.2940759134445585</c:v>
                </c:pt>
                <c:pt idx="31">
                  <c:v>14.216163583252211</c:v>
                </c:pt>
                <c:pt idx="32">
                  <c:v>13.867576015913599</c:v>
                </c:pt>
                <c:pt idx="33">
                  <c:v>13.052158722235646</c:v>
                </c:pt>
                <c:pt idx="34">
                  <c:v>10.949227373068609</c:v>
                </c:pt>
                <c:pt idx="35">
                  <c:v>9.9283724631920904</c:v>
                </c:pt>
                <c:pt idx="36">
                  <c:v>9.2307692307686438</c:v>
                </c:pt>
                <c:pt idx="37">
                  <c:v>7.8376139188070653</c:v>
                </c:pt>
                <c:pt idx="38">
                  <c:v>7.6674861708664537</c:v>
                </c:pt>
                <c:pt idx="39">
                  <c:v>8.4915084915086396</c:v>
                </c:pt>
                <c:pt idx="40">
                  <c:v>8.3399105498553467</c:v>
                </c:pt>
                <c:pt idx="41">
                  <c:v>9.1306459446331303</c:v>
                </c:pt>
                <c:pt idx="42">
                  <c:v>10.035603026257277</c:v>
                </c:pt>
                <c:pt idx="43">
                  <c:v>10.111223458038538</c:v>
                </c:pt>
                <c:pt idx="44">
                  <c:v>11.395775941230383</c:v>
                </c:pt>
                <c:pt idx="45">
                  <c:v>12.719479020690883</c:v>
                </c:pt>
                <c:pt idx="46">
                  <c:v>14.231388035688326</c:v>
                </c:pt>
                <c:pt idx="47">
                  <c:v>9.6542893725991803</c:v>
                </c:pt>
                <c:pt idx="48">
                  <c:v>9.3998131714150759</c:v>
                </c:pt>
                <c:pt idx="49">
                  <c:v>10.636140463229893</c:v>
                </c:pt>
                <c:pt idx="50">
                  <c:v>9.5509140900101386</c:v>
                </c:pt>
                <c:pt idx="51">
                  <c:v>7.8596274932851031</c:v>
                </c:pt>
                <c:pt idx="52">
                  <c:v>7.7686152841280602</c:v>
                </c:pt>
                <c:pt idx="53">
                  <c:v>7.2995189211712415</c:v>
                </c:pt>
                <c:pt idx="54">
                  <c:v>6.9053166701970241</c:v>
                </c:pt>
                <c:pt idx="55">
                  <c:v>6.7366752526253606</c:v>
                </c:pt>
                <c:pt idx="56">
                  <c:v>6.7570076109151103</c:v>
                </c:pt>
                <c:pt idx="57">
                  <c:v>6.6000000000000085</c:v>
                </c:pt>
              </c:numCache>
            </c:numRef>
          </c:val>
          <c:smooth val="0"/>
          <c:extLst>
            <c:ext xmlns:c16="http://schemas.microsoft.com/office/drawing/2014/chart" uri="{C3380CC4-5D6E-409C-BE32-E72D297353CC}">
              <c16:uniqueId val="{00000002-B058-4084-8474-8DBF16EF274E}"/>
            </c:ext>
          </c:extLst>
        </c:ser>
        <c:ser>
          <c:idx val="3"/>
          <c:order val="3"/>
          <c:tx>
            <c:strRef>
              <c:f>Sheet1!$A$5</c:f>
              <c:strCache>
                <c:ptCount val="1"/>
                <c:pt idx="0">
                  <c:v>Índia</c:v>
                </c:pt>
              </c:strCache>
            </c:strRef>
          </c:tx>
          <c:spPr>
            <a:ln w="28575" cap="rnd">
              <a:solidFill>
                <a:schemeClr val="accent4"/>
              </a:solidFill>
              <a:round/>
            </a:ln>
            <a:effectLst/>
          </c:spPr>
          <c:marker>
            <c:symbol val="none"/>
          </c:marker>
          <c:cat>
            <c:strRef>
              <c:f>Sheet1!$B$1:$BG$1</c:f>
              <c:strCache>
                <c:ptCount val="58"/>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strCache>
            </c:strRef>
          </c:cat>
          <c:val>
            <c:numRef>
              <c:f>Sheet1!$B$5:$BG$5</c:f>
              <c:numCache>
                <c:formatCode>0.0</c:formatCode>
                <c:ptCount val="58"/>
                <c:pt idx="0">
                  <c:v>3.7227425326981063</c:v>
                </c:pt>
                <c:pt idx="1">
                  <c:v>2.9311277366599739</c:v>
                </c:pt>
                <c:pt idx="2">
                  <c:v>5.9943532609509731</c:v>
                </c:pt>
                <c:pt idx="3">
                  <c:v>7.4529501223300514</c:v>
                </c:pt>
                <c:pt idx="4">
                  <c:v>-2.6357701098536097</c:v>
                </c:pt>
                <c:pt idx="5">
                  <c:v>-5.5328769831405111E-2</c:v>
                </c:pt>
                <c:pt idx="6">
                  <c:v>7.8259630303303425</c:v>
                </c:pt>
                <c:pt idx="7">
                  <c:v>3.3879291760029417</c:v>
                </c:pt>
                <c:pt idx="8">
                  <c:v>6.5397002962808557</c:v>
                </c:pt>
                <c:pt idx="9">
                  <c:v>5.1572297360822148</c:v>
                </c:pt>
                <c:pt idx="10">
                  <c:v>1.6429303838872755</c:v>
                </c:pt>
                <c:pt idx="11">
                  <c:v>-0.5533013123778403</c:v>
                </c:pt>
                <c:pt idx="12">
                  <c:v>3.2955211352244476</c:v>
                </c:pt>
                <c:pt idx="13">
                  <c:v>1.1853362603391844</c:v>
                </c:pt>
                <c:pt idx="14">
                  <c:v>9.1499120148066879</c:v>
                </c:pt>
                <c:pt idx="15">
                  <c:v>1.6631036366125898</c:v>
                </c:pt>
                <c:pt idx="16">
                  <c:v>7.2547645858358294</c:v>
                </c:pt>
                <c:pt idx="17">
                  <c:v>5.7125320890014422</c:v>
                </c:pt>
                <c:pt idx="18">
                  <c:v>-5.2381827027887198</c:v>
                </c:pt>
                <c:pt idx="19">
                  <c:v>6.7358215279978282</c:v>
                </c:pt>
                <c:pt idx="20">
                  <c:v>6.0062036238178109</c:v>
                </c:pt>
                <c:pt idx="21">
                  <c:v>3.4757332403122518</c:v>
                </c:pt>
                <c:pt idx="22">
                  <c:v>7.2888929012462995</c:v>
                </c:pt>
                <c:pt idx="23">
                  <c:v>3.8207378559730785</c:v>
                </c:pt>
                <c:pt idx="24">
                  <c:v>5.2542992233092889</c:v>
                </c:pt>
                <c:pt idx="25">
                  <c:v>4.7765641704889106</c:v>
                </c:pt>
                <c:pt idx="26">
                  <c:v>3.9653556339062987</c:v>
                </c:pt>
                <c:pt idx="27">
                  <c:v>9.6277829198480447</c:v>
                </c:pt>
                <c:pt idx="28">
                  <c:v>5.9473433282654753</c:v>
                </c:pt>
                <c:pt idx="29">
                  <c:v>5.5334545630644243</c:v>
                </c:pt>
                <c:pt idx="30">
                  <c:v>1.0568314331178073</c:v>
                </c:pt>
                <c:pt idx="31">
                  <c:v>5.4823960216761094</c:v>
                </c:pt>
                <c:pt idx="32">
                  <c:v>4.7507762195452869</c:v>
                </c:pt>
                <c:pt idx="33">
                  <c:v>6.6589240673603882</c:v>
                </c:pt>
                <c:pt idx="34">
                  <c:v>7.574491840164967</c:v>
                </c:pt>
                <c:pt idx="35">
                  <c:v>7.5495222490300335</c:v>
                </c:pt>
                <c:pt idx="36">
                  <c:v>4.0498208490896417</c:v>
                </c:pt>
                <c:pt idx="37">
                  <c:v>6.1844158207090345</c:v>
                </c:pt>
                <c:pt idx="38">
                  <c:v>8.8457555611187786</c:v>
                </c:pt>
                <c:pt idx="39">
                  <c:v>3.8409911567417652</c:v>
                </c:pt>
                <c:pt idx="40">
                  <c:v>4.8239662640969101</c:v>
                </c:pt>
                <c:pt idx="41">
                  <c:v>3.8039753212710536</c:v>
                </c:pt>
                <c:pt idx="42">
                  <c:v>7.860381475312181</c:v>
                </c:pt>
                <c:pt idx="43">
                  <c:v>7.9229434186000702</c:v>
                </c:pt>
                <c:pt idx="44">
                  <c:v>7.9234286673551821</c:v>
                </c:pt>
                <c:pt idx="45">
                  <c:v>8.0607288996374109</c:v>
                </c:pt>
                <c:pt idx="46">
                  <c:v>7.6608241575560925</c:v>
                </c:pt>
                <c:pt idx="47">
                  <c:v>3.0866993740886954</c:v>
                </c:pt>
                <c:pt idx="48">
                  <c:v>7.8618823715500099</c:v>
                </c:pt>
                <c:pt idx="49">
                  <c:v>8.4975868759931643</c:v>
                </c:pt>
                <c:pt idx="50">
                  <c:v>5.2413142248111058</c:v>
                </c:pt>
                <c:pt idx="51">
                  <c:v>5.456387551665884</c:v>
                </c:pt>
                <c:pt idx="52">
                  <c:v>6.3861064009482504</c:v>
                </c:pt>
                <c:pt idx="53">
                  <c:v>7.4102276050885223</c:v>
                </c:pt>
                <c:pt idx="54">
                  <c:v>7.996253785714714</c:v>
                </c:pt>
                <c:pt idx="55">
                  <c:v>8.1695265054713815</c:v>
                </c:pt>
                <c:pt idx="56">
                  <c:v>7.1678888608653466</c:v>
                </c:pt>
                <c:pt idx="57">
                  <c:v>6.9823335558537423</c:v>
                </c:pt>
              </c:numCache>
            </c:numRef>
          </c:val>
          <c:smooth val="0"/>
          <c:extLst>
            <c:ext xmlns:c16="http://schemas.microsoft.com/office/drawing/2014/chart" uri="{C3380CC4-5D6E-409C-BE32-E72D297353CC}">
              <c16:uniqueId val="{00000003-B058-4084-8474-8DBF16EF274E}"/>
            </c:ext>
          </c:extLst>
        </c:ser>
        <c:dLbls>
          <c:showLegendKey val="0"/>
          <c:showVal val="0"/>
          <c:showCatName val="0"/>
          <c:showSerName val="0"/>
          <c:showPercent val="0"/>
          <c:showBubbleSize val="0"/>
        </c:dLbls>
        <c:smooth val="0"/>
        <c:axId val="94859152"/>
        <c:axId val="94859808"/>
      </c:lineChart>
      <c:catAx>
        <c:axId val="9485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4859808"/>
        <c:crosses val="autoZero"/>
        <c:auto val="1"/>
        <c:lblAlgn val="ctr"/>
        <c:lblOffset val="100"/>
        <c:noMultiLvlLbl val="0"/>
      </c:catAx>
      <c:valAx>
        <c:axId val="94859808"/>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4859152"/>
        <c:crosses val="autoZero"/>
        <c:crossBetween val="between"/>
        <c:majorUnit val="2.5"/>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aseline="0">
          <a:latin typeface="Arial Narrow" panose="020B0606020202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barChart>
        <c:barDir val="col"/>
        <c:grouping val="clustered"/>
        <c:varyColors val="0"/>
        <c:ser>
          <c:idx val="0"/>
          <c:order val="0"/>
          <c:tx>
            <c:v>Column 1</c:v>
          </c:tx>
          <c:spPr>
            <a:solidFill>
              <a:srgbClr val="004586"/>
            </a:solidFill>
            <a:ln>
              <a:noFill/>
            </a:ln>
          </c:spPr>
          <c:invertIfNegative val="0"/>
          <c:cat>
            <c:strLit>
              <c:ptCount val="4"/>
              <c:pt idx="0">
                <c:v>Row 1</c:v>
              </c:pt>
              <c:pt idx="1">
                <c:v>Row 2</c:v>
              </c:pt>
              <c:pt idx="2">
                <c:v>Row 3</c:v>
              </c:pt>
              <c:pt idx="3">
                <c:v>Row 4</c:v>
              </c:pt>
            </c:strLit>
          </c:cat>
          <c:val>
            <c:numLit>
              <c:formatCode>General</c:formatCode>
              <c:ptCount val="4"/>
              <c:pt idx="0">
                <c:v>9.1</c:v>
              </c:pt>
              <c:pt idx="1">
                <c:v>2.4</c:v>
              </c:pt>
              <c:pt idx="2">
                <c:v>3.1</c:v>
              </c:pt>
              <c:pt idx="3">
                <c:v>4.3</c:v>
              </c:pt>
            </c:numLit>
          </c:val>
          <c:extLst>
            <c:ext xmlns:c16="http://schemas.microsoft.com/office/drawing/2014/chart" uri="{C3380CC4-5D6E-409C-BE32-E72D297353CC}">
              <c16:uniqueId val="{00000000-D099-4099-9A9B-B9D5569043EE}"/>
            </c:ext>
          </c:extLst>
        </c:ser>
        <c:ser>
          <c:idx val="1"/>
          <c:order val="1"/>
          <c:tx>
            <c:v>Column 2</c:v>
          </c:tx>
          <c:spPr>
            <a:solidFill>
              <a:srgbClr val="FF420E"/>
            </a:solidFill>
            <a:ln>
              <a:noFill/>
            </a:ln>
          </c:spPr>
          <c:invertIfNegative val="0"/>
          <c:cat>
            <c:strLit>
              <c:ptCount val="4"/>
              <c:pt idx="0">
                <c:v>Row 1</c:v>
              </c:pt>
              <c:pt idx="1">
                <c:v>Row 2</c:v>
              </c:pt>
              <c:pt idx="2">
                <c:v>Row 3</c:v>
              </c:pt>
              <c:pt idx="3">
                <c:v>Row 4</c:v>
              </c:pt>
            </c:strLit>
          </c:cat>
          <c:val>
            <c:numLit>
              <c:formatCode>General</c:formatCode>
              <c:ptCount val="4"/>
              <c:pt idx="0">
                <c:v>3.2</c:v>
              </c:pt>
              <c:pt idx="1">
                <c:v>8.8000000000000007</c:v>
              </c:pt>
              <c:pt idx="2">
                <c:v>1.5</c:v>
              </c:pt>
              <c:pt idx="3">
                <c:v>9.02</c:v>
              </c:pt>
            </c:numLit>
          </c:val>
          <c:extLst>
            <c:ext xmlns:c16="http://schemas.microsoft.com/office/drawing/2014/chart" uri="{C3380CC4-5D6E-409C-BE32-E72D297353CC}">
              <c16:uniqueId val="{00000001-D099-4099-9A9B-B9D5569043EE}"/>
            </c:ext>
          </c:extLst>
        </c:ser>
        <c:ser>
          <c:idx val="2"/>
          <c:order val="2"/>
          <c:tx>
            <c:v>Column 3</c:v>
          </c:tx>
          <c:spPr>
            <a:solidFill>
              <a:srgbClr val="FFD320"/>
            </a:solidFill>
            <a:ln>
              <a:noFill/>
            </a:ln>
          </c:spPr>
          <c:invertIfNegative val="0"/>
          <c:cat>
            <c:strLit>
              <c:ptCount val="4"/>
              <c:pt idx="0">
                <c:v>Row 1</c:v>
              </c:pt>
              <c:pt idx="1">
                <c:v>Row 2</c:v>
              </c:pt>
              <c:pt idx="2">
                <c:v>Row 3</c:v>
              </c:pt>
              <c:pt idx="3">
                <c:v>Row 4</c:v>
              </c:pt>
            </c:strLit>
          </c:cat>
          <c:val>
            <c:numLit>
              <c:formatCode>General</c:formatCode>
              <c:ptCount val="4"/>
              <c:pt idx="0">
                <c:v>4.54</c:v>
              </c:pt>
              <c:pt idx="1">
                <c:v>9.65</c:v>
              </c:pt>
              <c:pt idx="2">
                <c:v>3.7</c:v>
              </c:pt>
              <c:pt idx="3">
                <c:v>6.2</c:v>
              </c:pt>
            </c:numLit>
          </c:val>
          <c:extLst>
            <c:ext xmlns:c16="http://schemas.microsoft.com/office/drawing/2014/chart" uri="{C3380CC4-5D6E-409C-BE32-E72D297353CC}">
              <c16:uniqueId val="{00000002-D099-4099-9A9B-B9D5569043EE}"/>
            </c:ext>
          </c:extLst>
        </c:ser>
        <c:dLbls>
          <c:showLegendKey val="0"/>
          <c:showVal val="0"/>
          <c:showCatName val="0"/>
          <c:showSerName val="0"/>
          <c:showPercent val="0"/>
          <c:showBubbleSize val="0"/>
        </c:dLbls>
        <c:gapWidth val="150"/>
        <c:axId val="303010704"/>
        <c:axId val="303009064"/>
      </c:barChart>
      <c:valAx>
        <c:axId val="303009064"/>
        <c:scaling>
          <c:orientation val="minMax"/>
        </c:scaling>
        <c:delete val="0"/>
        <c:axPos val="l"/>
        <c:majorGridlines>
          <c:spPr>
            <a:ln>
              <a:solidFill>
                <a:srgbClr val="B3B3B3"/>
              </a:solidFill>
            </a:ln>
          </c:spPr>
        </c:majorGridlines>
        <c:numFmt formatCode="General" sourceLinked="0"/>
        <c:majorTickMark val="none"/>
        <c:minorTickMark val="none"/>
        <c:tickLblPos val="nextTo"/>
        <c:spPr>
          <a:ln>
            <a:solidFill>
              <a:srgbClr val="B3B3B3"/>
            </a:solidFill>
          </a:ln>
        </c:spPr>
        <c:txPr>
          <a:bodyPr/>
          <a:lstStyle/>
          <a:p>
            <a:pPr>
              <a:defRPr sz="1000" b="0"/>
            </a:pPr>
            <a:endParaRPr lang="en-US"/>
          </a:p>
        </c:txPr>
        <c:crossAx val="303010704"/>
        <c:crossesAt val="0"/>
        <c:crossBetween val="between"/>
      </c:valAx>
      <c:catAx>
        <c:axId val="303010704"/>
        <c:scaling>
          <c:orientation val="minMax"/>
        </c:scaling>
        <c:delete val="0"/>
        <c:axPos val="b"/>
        <c:numFmt formatCode="mm/dd/yyyy" sourceLinked="0"/>
        <c:majorTickMark val="none"/>
        <c:minorTickMark val="none"/>
        <c:tickLblPos val="nextTo"/>
        <c:spPr>
          <a:ln>
            <a:solidFill>
              <a:srgbClr val="B3B3B3"/>
            </a:solidFill>
          </a:ln>
        </c:spPr>
        <c:txPr>
          <a:bodyPr/>
          <a:lstStyle/>
          <a:p>
            <a:pPr>
              <a:defRPr sz="1000" b="0"/>
            </a:pPr>
            <a:endParaRPr lang="en-US"/>
          </a:p>
        </c:txPr>
        <c:crossAx val="303009064"/>
        <c:crossesAt val="0"/>
        <c:auto val="1"/>
        <c:lblAlgn val="ctr"/>
        <c:lblOffset val="100"/>
        <c:noMultiLvlLbl val="0"/>
      </c:catAx>
      <c:spPr>
        <a:noFill/>
        <a:ln>
          <a:solidFill>
            <a:srgbClr val="B3B3B3"/>
          </a:solidFill>
          <a:prstDash val="solid"/>
        </a:ln>
      </c:spPr>
    </c:plotArea>
    <c:legend>
      <c:legendPos val="r"/>
      <c:overlay val="0"/>
      <c:spPr>
        <a:noFill/>
        <a:ln>
          <a:noFill/>
        </a:ln>
      </c:spPr>
      <c:txPr>
        <a:bodyPr/>
        <a:lstStyle/>
        <a:p>
          <a:pPr>
            <a:defRPr sz="1000" b="0"/>
          </a:pPr>
          <a:endParaRPr lang="en-US"/>
        </a:p>
      </c:txPr>
    </c:legend>
    <c:plotVisOnly val="1"/>
    <c:dispBlanksAs val="gap"/>
    <c:showDLblsOverMax val="0"/>
  </c:chart>
  <c:spPr>
    <a:noFill/>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065DF719-D807-432F-89FC-6F50B6BFF10D}" type="datetimeFigureOut">
              <a:rPr lang="en-GB" smtClean="0"/>
              <a:t>10/05/2023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A10F8F3E-F70B-4AD3-9447-0B1C734AF485}" type="slidenum">
              <a:rPr lang="en-GB" smtClean="0"/>
              <a:t>‹#›</a:t>
            </a:fld>
            <a:endParaRPr lang="en-GB"/>
          </a:p>
        </p:txBody>
      </p:sp>
    </p:spTree>
    <p:extLst>
      <p:ext uri="{BB962C8B-B14F-4D97-AF65-F5344CB8AC3E}">
        <p14:creationId xmlns:p14="http://schemas.microsoft.com/office/powerpoint/2010/main" val="2049049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340264-3491-4E1A-952F-4D45F93475DE}"/>
              </a:ext>
            </a:extLst>
          </p:cNvPr>
          <p:cNvSpPr txBox="1">
            <a:spLocks noGrp="1"/>
          </p:cNvSpPr>
          <p:nvPr>
            <p:ph type="sldNum" sz="quarter" idx="5"/>
          </p:nvPr>
        </p:nvSpPr>
        <p:spPr>
          <a:ln/>
        </p:spPr>
        <p:txBody>
          <a:bodyPr lIns="0" tIns="0" rIns="0" bIns="0" anchor="b" anchorCtr="0">
            <a:noAutofit/>
          </a:bodyPr>
          <a:lstStyle/>
          <a:p>
            <a:pPr lvl="0"/>
            <a:fld id="{4978B912-D638-4FA1-837A-BAA3E51F30B2}" type="slidenum">
              <a:t>28</a:t>
            </a:fld>
            <a:endParaRPr lang="en-none"/>
          </a:p>
        </p:txBody>
      </p:sp>
      <p:sp>
        <p:nvSpPr>
          <p:cNvPr id="2" name="Slide Image Placeholder 1">
            <a:extLst>
              <a:ext uri="{FF2B5EF4-FFF2-40B4-BE49-F238E27FC236}">
                <a16:creationId xmlns:a16="http://schemas.microsoft.com/office/drawing/2014/main" id="{11F942F6-FBBF-4A1A-9E02-1C697BC3C428}"/>
              </a:ext>
            </a:extLst>
          </p:cNvPr>
          <p:cNvSpPr>
            <a:spLocks noGrp="1" noRot="1" noChangeAspect="1" noResize="1"/>
          </p:cNvSpPr>
          <p:nvPr>
            <p:ph type="sldImg"/>
          </p:nvPr>
        </p:nvSpPr>
        <p:spPr>
          <a:xfrm>
            <a:off x="217488" y="812800"/>
            <a:ext cx="7124700" cy="4008438"/>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5A7568B3-D374-4F7A-9D73-91BA78CCD133}"/>
              </a:ext>
            </a:extLst>
          </p:cNvPr>
          <p:cNvSpPr txBox="1">
            <a:spLocks noGrp="1"/>
          </p:cNvSpPr>
          <p:nvPr>
            <p:ph type="body" sz="quarter" idx="1"/>
          </p:nvPr>
        </p:nvSpPr>
        <p:spPr/>
        <p:txBody>
          <a:bodyPr/>
          <a:lstStyle/>
          <a:p>
            <a:endParaRPr lang="en-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1B4C192-1FCD-4915-8B2D-31AFB2BF2DD9}"/>
              </a:ext>
            </a:extLst>
          </p:cNvPr>
          <p:cNvSpPr txBox="1">
            <a:spLocks noGrp="1"/>
          </p:cNvSpPr>
          <p:nvPr>
            <p:ph type="sldNum" sz="quarter" idx="5"/>
          </p:nvPr>
        </p:nvSpPr>
        <p:spPr>
          <a:ln/>
        </p:spPr>
        <p:txBody>
          <a:bodyPr lIns="0" tIns="0" rIns="0" bIns="0" anchor="b" anchorCtr="0">
            <a:noAutofit/>
          </a:bodyPr>
          <a:lstStyle/>
          <a:p>
            <a:pPr lvl="0"/>
            <a:fld id="{015E1E97-7729-4B39-94F1-5A8CE29230A1}" type="slidenum">
              <a:t>32</a:t>
            </a:fld>
            <a:endParaRPr lang="en-none"/>
          </a:p>
        </p:txBody>
      </p:sp>
      <p:sp>
        <p:nvSpPr>
          <p:cNvPr id="2" name="Slide Image Placeholder 1">
            <a:extLst>
              <a:ext uri="{FF2B5EF4-FFF2-40B4-BE49-F238E27FC236}">
                <a16:creationId xmlns:a16="http://schemas.microsoft.com/office/drawing/2014/main" id="{5B8FA620-6D36-467D-8F87-4E34BF5DDA66}"/>
              </a:ext>
            </a:extLst>
          </p:cNvPr>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015922F6-9A1B-40C8-9190-F3763DE64E6B}"/>
              </a:ext>
            </a:extLst>
          </p:cNvPr>
          <p:cNvSpPr txBox="1">
            <a:spLocks noGrp="1"/>
          </p:cNvSpPr>
          <p:nvPr>
            <p:ph type="body" sz="quarter" idx="1"/>
          </p:nvPr>
        </p:nvSpPr>
        <p:spPr/>
        <p:txBody>
          <a:bodyPr/>
          <a:lstStyle/>
          <a:p>
            <a:endParaRPr lang="en-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8A3C7D8-36BC-4C7A-B6FC-1145DA6AD9C1}"/>
              </a:ext>
            </a:extLst>
          </p:cNvPr>
          <p:cNvSpPr txBox="1">
            <a:spLocks noGrp="1"/>
          </p:cNvSpPr>
          <p:nvPr>
            <p:ph type="sldNum" sz="quarter" idx="5"/>
          </p:nvPr>
        </p:nvSpPr>
        <p:spPr>
          <a:ln/>
        </p:spPr>
        <p:txBody>
          <a:bodyPr lIns="0" tIns="0" rIns="0" bIns="0" anchor="b" anchorCtr="0">
            <a:noAutofit/>
          </a:bodyPr>
          <a:lstStyle/>
          <a:p>
            <a:pPr lvl="0"/>
            <a:fld id="{DCC376F8-8339-46EE-9A27-2616B10376EC}" type="slidenum">
              <a:t>33</a:t>
            </a:fld>
            <a:endParaRPr lang="en-none"/>
          </a:p>
        </p:txBody>
      </p:sp>
      <p:sp>
        <p:nvSpPr>
          <p:cNvPr id="2" name="Slide Image Placeholder 1">
            <a:extLst>
              <a:ext uri="{FF2B5EF4-FFF2-40B4-BE49-F238E27FC236}">
                <a16:creationId xmlns:a16="http://schemas.microsoft.com/office/drawing/2014/main" id="{D5560D0E-AFB0-455F-9201-70E3E88365A6}"/>
              </a:ext>
            </a:extLst>
          </p:cNvPr>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2E97004C-FD9B-4F14-BD98-3E7857A293C9}"/>
              </a:ext>
            </a:extLst>
          </p:cNvPr>
          <p:cNvSpPr txBox="1">
            <a:spLocks noGrp="1"/>
          </p:cNvSpPr>
          <p:nvPr>
            <p:ph type="body" sz="quarter" idx="1"/>
          </p:nvPr>
        </p:nvSpPr>
        <p:spPr/>
        <p:txBody>
          <a:bodyPr/>
          <a:lstStyle/>
          <a:p>
            <a:endParaRPr lang="en-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DAF2787-C112-4D33-87EF-58ADA5FA0752}"/>
              </a:ext>
            </a:extLst>
          </p:cNvPr>
          <p:cNvSpPr txBox="1">
            <a:spLocks noGrp="1"/>
          </p:cNvSpPr>
          <p:nvPr>
            <p:ph type="sldNum" sz="quarter" idx="5"/>
          </p:nvPr>
        </p:nvSpPr>
        <p:spPr>
          <a:ln/>
        </p:spPr>
        <p:txBody>
          <a:bodyPr lIns="0" tIns="0" rIns="0" bIns="0" anchor="b" anchorCtr="0">
            <a:noAutofit/>
          </a:bodyPr>
          <a:lstStyle/>
          <a:p>
            <a:pPr lvl="0"/>
            <a:fld id="{BE95DBD6-FF40-4240-8403-5A95D409E944}" type="slidenum">
              <a:t>34</a:t>
            </a:fld>
            <a:endParaRPr lang="en-none"/>
          </a:p>
        </p:txBody>
      </p:sp>
      <p:sp>
        <p:nvSpPr>
          <p:cNvPr id="2" name="Slide Image Placeholder 1">
            <a:extLst>
              <a:ext uri="{FF2B5EF4-FFF2-40B4-BE49-F238E27FC236}">
                <a16:creationId xmlns:a16="http://schemas.microsoft.com/office/drawing/2014/main" id="{BC2B8418-367E-4A70-8FDC-74DD138B8787}"/>
              </a:ext>
            </a:extLst>
          </p:cNvPr>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3BECC008-0D2B-4015-B849-708FAAB804E6}"/>
              </a:ext>
            </a:extLst>
          </p:cNvPr>
          <p:cNvSpPr txBox="1">
            <a:spLocks noGrp="1"/>
          </p:cNvSpPr>
          <p:nvPr>
            <p:ph type="body" sz="quarter" idx="1"/>
          </p:nvPr>
        </p:nvSpPr>
        <p:spPr/>
        <p:txBody>
          <a:bodyPr/>
          <a:lstStyle/>
          <a:p>
            <a:endParaRPr lang="en-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FB8F110-3001-4977-ABC1-B966D4B137D3}"/>
              </a:ext>
            </a:extLst>
          </p:cNvPr>
          <p:cNvSpPr txBox="1">
            <a:spLocks noGrp="1"/>
          </p:cNvSpPr>
          <p:nvPr>
            <p:ph type="sldNum" sz="quarter" idx="5"/>
          </p:nvPr>
        </p:nvSpPr>
        <p:spPr>
          <a:ln/>
        </p:spPr>
        <p:txBody>
          <a:bodyPr lIns="0" tIns="0" rIns="0" bIns="0" anchor="b" anchorCtr="0">
            <a:noAutofit/>
          </a:bodyPr>
          <a:lstStyle/>
          <a:p>
            <a:pPr lvl="0"/>
            <a:fld id="{38F48C19-1807-4745-A976-A81F21B7B88A}" type="slidenum">
              <a:t>35</a:t>
            </a:fld>
            <a:endParaRPr lang="en-none"/>
          </a:p>
        </p:txBody>
      </p:sp>
      <p:sp>
        <p:nvSpPr>
          <p:cNvPr id="2" name="Slide Image Placeholder 1">
            <a:extLst>
              <a:ext uri="{FF2B5EF4-FFF2-40B4-BE49-F238E27FC236}">
                <a16:creationId xmlns:a16="http://schemas.microsoft.com/office/drawing/2014/main" id="{C63FD600-C2C6-469F-98CF-EC53464BBEC2}"/>
              </a:ext>
            </a:extLst>
          </p:cNvPr>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A5009A32-ABFA-4C3C-A983-971FA9F2406C}"/>
              </a:ext>
            </a:extLst>
          </p:cNvPr>
          <p:cNvSpPr txBox="1">
            <a:spLocks noGrp="1"/>
          </p:cNvSpPr>
          <p:nvPr>
            <p:ph type="body" sz="quarter" idx="1"/>
          </p:nvPr>
        </p:nvSpPr>
        <p:spPr/>
        <p:txBody>
          <a:bodyPr/>
          <a:lstStyle/>
          <a:p>
            <a:endParaRPr lang="en-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F14F-AF96-4A24-B6D8-B3C44F3E6D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4CAF87A-B9CD-4190-9201-E8E0C6EBCA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BEE4333-B029-4CA6-B280-A1019BAF211D}"/>
              </a:ext>
            </a:extLst>
          </p:cNvPr>
          <p:cNvSpPr>
            <a:spLocks noGrp="1"/>
          </p:cNvSpPr>
          <p:nvPr>
            <p:ph type="dt" sz="half" idx="10"/>
          </p:nvPr>
        </p:nvSpPr>
        <p:spPr/>
        <p:txBody>
          <a:bodyPr/>
          <a:lstStyle/>
          <a:p>
            <a:fld id="{366B2CF9-5F9E-4416-8109-BBF5E4CD10BE}" type="datetimeFigureOut">
              <a:rPr lang="en-GB" smtClean="0"/>
              <a:t>10/05/2023</a:t>
            </a:fld>
            <a:endParaRPr lang="en-GB"/>
          </a:p>
        </p:txBody>
      </p:sp>
      <p:sp>
        <p:nvSpPr>
          <p:cNvPr id="5" name="Footer Placeholder 4">
            <a:extLst>
              <a:ext uri="{FF2B5EF4-FFF2-40B4-BE49-F238E27FC236}">
                <a16:creationId xmlns:a16="http://schemas.microsoft.com/office/drawing/2014/main" id="{D418F755-BFB3-4355-9273-1A24BE2183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187F76-D686-4854-B2AB-1EFB15C9B022}"/>
              </a:ext>
            </a:extLst>
          </p:cNvPr>
          <p:cNvSpPr>
            <a:spLocks noGrp="1"/>
          </p:cNvSpPr>
          <p:nvPr>
            <p:ph type="sldNum" sz="quarter" idx="12"/>
          </p:nvPr>
        </p:nvSpPr>
        <p:spPr/>
        <p:txBody>
          <a:bodyPr/>
          <a:lstStyle/>
          <a:p>
            <a:fld id="{0B16AD9E-30D2-4292-BA82-48F878DA1A46}" type="slidenum">
              <a:rPr lang="en-GB" smtClean="0"/>
              <a:t>‹#›</a:t>
            </a:fld>
            <a:endParaRPr lang="en-GB"/>
          </a:p>
        </p:txBody>
      </p:sp>
    </p:spTree>
    <p:extLst>
      <p:ext uri="{BB962C8B-B14F-4D97-AF65-F5344CB8AC3E}">
        <p14:creationId xmlns:p14="http://schemas.microsoft.com/office/powerpoint/2010/main" val="1542678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81864-32AC-4792-BB30-3DF2D0A7CD0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741778-3D76-43C2-A65D-35B72960B2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CBFEE9-7758-4B22-92B2-6DB5A4940513}"/>
              </a:ext>
            </a:extLst>
          </p:cNvPr>
          <p:cNvSpPr>
            <a:spLocks noGrp="1"/>
          </p:cNvSpPr>
          <p:nvPr>
            <p:ph type="dt" sz="half" idx="10"/>
          </p:nvPr>
        </p:nvSpPr>
        <p:spPr/>
        <p:txBody>
          <a:bodyPr/>
          <a:lstStyle/>
          <a:p>
            <a:fld id="{366B2CF9-5F9E-4416-8109-BBF5E4CD10BE}" type="datetimeFigureOut">
              <a:rPr lang="en-GB" smtClean="0"/>
              <a:t>10/05/2023</a:t>
            </a:fld>
            <a:endParaRPr lang="en-GB"/>
          </a:p>
        </p:txBody>
      </p:sp>
      <p:sp>
        <p:nvSpPr>
          <p:cNvPr id="5" name="Footer Placeholder 4">
            <a:extLst>
              <a:ext uri="{FF2B5EF4-FFF2-40B4-BE49-F238E27FC236}">
                <a16:creationId xmlns:a16="http://schemas.microsoft.com/office/drawing/2014/main" id="{EA507B51-E70F-47BB-9F3D-29E7FF63A1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A61AA6-B66D-4029-9109-18F07F4869A6}"/>
              </a:ext>
            </a:extLst>
          </p:cNvPr>
          <p:cNvSpPr>
            <a:spLocks noGrp="1"/>
          </p:cNvSpPr>
          <p:nvPr>
            <p:ph type="sldNum" sz="quarter" idx="12"/>
          </p:nvPr>
        </p:nvSpPr>
        <p:spPr/>
        <p:txBody>
          <a:bodyPr/>
          <a:lstStyle/>
          <a:p>
            <a:fld id="{0B16AD9E-30D2-4292-BA82-48F878DA1A46}" type="slidenum">
              <a:rPr lang="en-GB" smtClean="0"/>
              <a:t>‹#›</a:t>
            </a:fld>
            <a:endParaRPr lang="en-GB"/>
          </a:p>
        </p:txBody>
      </p:sp>
    </p:spTree>
    <p:extLst>
      <p:ext uri="{BB962C8B-B14F-4D97-AF65-F5344CB8AC3E}">
        <p14:creationId xmlns:p14="http://schemas.microsoft.com/office/powerpoint/2010/main" val="1570815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FE0E7D-0BB2-49DE-97F0-CF6AA2774D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93C323-1481-427F-A451-10677FCF07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49DA47-9B64-4D62-B202-D19F9A23A169}"/>
              </a:ext>
            </a:extLst>
          </p:cNvPr>
          <p:cNvSpPr>
            <a:spLocks noGrp="1"/>
          </p:cNvSpPr>
          <p:nvPr>
            <p:ph type="dt" sz="half" idx="10"/>
          </p:nvPr>
        </p:nvSpPr>
        <p:spPr/>
        <p:txBody>
          <a:bodyPr/>
          <a:lstStyle/>
          <a:p>
            <a:fld id="{366B2CF9-5F9E-4416-8109-BBF5E4CD10BE}" type="datetimeFigureOut">
              <a:rPr lang="en-GB" smtClean="0"/>
              <a:t>10/05/2023</a:t>
            </a:fld>
            <a:endParaRPr lang="en-GB"/>
          </a:p>
        </p:txBody>
      </p:sp>
      <p:sp>
        <p:nvSpPr>
          <p:cNvPr id="5" name="Footer Placeholder 4">
            <a:extLst>
              <a:ext uri="{FF2B5EF4-FFF2-40B4-BE49-F238E27FC236}">
                <a16:creationId xmlns:a16="http://schemas.microsoft.com/office/drawing/2014/main" id="{E35AE48C-B84E-4542-A98F-8207495118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70F1D6-DCEB-42C6-B172-AA0367AD1ABE}"/>
              </a:ext>
            </a:extLst>
          </p:cNvPr>
          <p:cNvSpPr>
            <a:spLocks noGrp="1"/>
          </p:cNvSpPr>
          <p:nvPr>
            <p:ph type="sldNum" sz="quarter" idx="12"/>
          </p:nvPr>
        </p:nvSpPr>
        <p:spPr/>
        <p:txBody>
          <a:bodyPr/>
          <a:lstStyle/>
          <a:p>
            <a:fld id="{0B16AD9E-30D2-4292-BA82-48F878DA1A46}" type="slidenum">
              <a:rPr lang="en-GB" smtClean="0"/>
              <a:t>‹#›</a:t>
            </a:fld>
            <a:endParaRPr lang="en-GB"/>
          </a:p>
        </p:txBody>
      </p:sp>
    </p:spTree>
    <p:extLst>
      <p:ext uri="{BB962C8B-B14F-4D97-AF65-F5344CB8AC3E}">
        <p14:creationId xmlns:p14="http://schemas.microsoft.com/office/powerpoint/2010/main" val="607678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635C-775B-46CE-8EBD-51811645F5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C2DEA9-E087-44DA-B63E-3F34335B6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CCEBB2-1390-45F7-B64F-711119F8C687}"/>
              </a:ext>
            </a:extLst>
          </p:cNvPr>
          <p:cNvSpPr>
            <a:spLocks noGrp="1"/>
          </p:cNvSpPr>
          <p:nvPr>
            <p:ph type="dt" sz="half" idx="10"/>
          </p:nvPr>
        </p:nvSpPr>
        <p:spPr/>
        <p:txBody>
          <a:bodyPr/>
          <a:lstStyle/>
          <a:p>
            <a:fld id="{366B2CF9-5F9E-4416-8109-BBF5E4CD10BE}" type="datetimeFigureOut">
              <a:rPr lang="en-GB" smtClean="0"/>
              <a:t>10/05/2023</a:t>
            </a:fld>
            <a:endParaRPr lang="en-GB"/>
          </a:p>
        </p:txBody>
      </p:sp>
      <p:sp>
        <p:nvSpPr>
          <p:cNvPr id="5" name="Footer Placeholder 4">
            <a:extLst>
              <a:ext uri="{FF2B5EF4-FFF2-40B4-BE49-F238E27FC236}">
                <a16:creationId xmlns:a16="http://schemas.microsoft.com/office/drawing/2014/main" id="{0D5D786E-F934-4E23-9AFC-5697298267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A808BC-A5E3-4E9A-B943-E5F7C0631473}"/>
              </a:ext>
            </a:extLst>
          </p:cNvPr>
          <p:cNvSpPr>
            <a:spLocks noGrp="1"/>
          </p:cNvSpPr>
          <p:nvPr>
            <p:ph type="sldNum" sz="quarter" idx="12"/>
          </p:nvPr>
        </p:nvSpPr>
        <p:spPr/>
        <p:txBody>
          <a:bodyPr/>
          <a:lstStyle/>
          <a:p>
            <a:fld id="{0B16AD9E-30D2-4292-BA82-48F878DA1A46}" type="slidenum">
              <a:rPr lang="en-GB" smtClean="0"/>
              <a:t>‹#›</a:t>
            </a:fld>
            <a:endParaRPr lang="en-GB"/>
          </a:p>
        </p:txBody>
      </p:sp>
    </p:spTree>
    <p:extLst>
      <p:ext uri="{BB962C8B-B14F-4D97-AF65-F5344CB8AC3E}">
        <p14:creationId xmlns:p14="http://schemas.microsoft.com/office/powerpoint/2010/main" val="275591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A401E-64F0-4E02-B372-49D7416DFD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F748835-0F3C-4551-85ED-AC69EE0BE4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ACE417-DDFC-4FA5-A99E-AABE8DC0914B}"/>
              </a:ext>
            </a:extLst>
          </p:cNvPr>
          <p:cNvSpPr>
            <a:spLocks noGrp="1"/>
          </p:cNvSpPr>
          <p:nvPr>
            <p:ph type="dt" sz="half" idx="10"/>
          </p:nvPr>
        </p:nvSpPr>
        <p:spPr/>
        <p:txBody>
          <a:bodyPr/>
          <a:lstStyle/>
          <a:p>
            <a:fld id="{366B2CF9-5F9E-4416-8109-BBF5E4CD10BE}" type="datetimeFigureOut">
              <a:rPr lang="en-GB" smtClean="0"/>
              <a:t>10/05/2023</a:t>
            </a:fld>
            <a:endParaRPr lang="en-GB"/>
          </a:p>
        </p:txBody>
      </p:sp>
      <p:sp>
        <p:nvSpPr>
          <p:cNvPr id="5" name="Footer Placeholder 4">
            <a:extLst>
              <a:ext uri="{FF2B5EF4-FFF2-40B4-BE49-F238E27FC236}">
                <a16:creationId xmlns:a16="http://schemas.microsoft.com/office/drawing/2014/main" id="{B2A82F2D-CE55-464E-B5D1-6C8F7AAA2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46FA8-71E4-4783-9387-891ECBBBAFF6}"/>
              </a:ext>
            </a:extLst>
          </p:cNvPr>
          <p:cNvSpPr>
            <a:spLocks noGrp="1"/>
          </p:cNvSpPr>
          <p:nvPr>
            <p:ph type="sldNum" sz="quarter" idx="12"/>
          </p:nvPr>
        </p:nvSpPr>
        <p:spPr/>
        <p:txBody>
          <a:bodyPr/>
          <a:lstStyle/>
          <a:p>
            <a:fld id="{0B16AD9E-30D2-4292-BA82-48F878DA1A46}" type="slidenum">
              <a:rPr lang="en-GB" smtClean="0"/>
              <a:t>‹#›</a:t>
            </a:fld>
            <a:endParaRPr lang="en-GB"/>
          </a:p>
        </p:txBody>
      </p:sp>
    </p:spTree>
    <p:extLst>
      <p:ext uri="{BB962C8B-B14F-4D97-AF65-F5344CB8AC3E}">
        <p14:creationId xmlns:p14="http://schemas.microsoft.com/office/powerpoint/2010/main" val="1203255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87EE-DE0E-44CD-BCE8-BAAEF6FB70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B40DC5-1C7A-4526-AAEC-F536167A76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71F2F1B-EFD1-4D1A-991E-7A79657852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83FF24-03CD-4ED8-A879-6252EA87006E}"/>
              </a:ext>
            </a:extLst>
          </p:cNvPr>
          <p:cNvSpPr>
            <a:spLocks noGrp="1"/>
          </p:cNvSpPr>
          <p:nvPr>
            <p:ph type="dt" sz="half" idx="10"/>
          </p:nvPr>
        </p:nvSpPr>
        <p:spPr/>
        <p:txBody>
          <a:bodyPr/>
          <a:lstStyle/>
          <a:p>
            <a:fld id="{366B2CF9-5F9E-4416-8109-BBF5E4CD10BE}" type="datetimeFigureOut">
              <a:rPr lang="en-GB" smtClean="0"/>
              <a:t>10/05/2023</a:t>
            </a:fld>
            <a:endParaRPr lang="en-GB"/>
          </a:p>
        </p:txBody>
      </p:sp>
      <p:sp>
        <p:nvSpPr>
          <p:cNvPr id="6" name="Footer Placeholder 5">
            <a:extLst>
              <a:ext uri="{FF2B5EF4-FFF2-40B4-BE49-F238E27FC236}">
                <a16:creationId xmlns:a16="http://schemas.microsoft.com/office/drawing/2014/main" id="{5DD485B2-A4F7-4F3F-A4B1-E9FEACCC87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829191-9B6B-451C-8C9F-9D56FAA2CCB2}"/>
              </a:ext>
            </a:extLst>
          </p:cNvPr>
          <p:cNvSpPr>
            <a:spLocks noGrp="1"/>
          </p:cNvSpPr>
          <p:nvPr>
            <p:ph type="sldNum" sz="quarter" idx="12"/>
          </p:nvPr>
        </p:nvSpPr>
        <p:spPr/>
        <p:txBody>
          <a:bodyPr/>
          <a:lstStyle/>
          <a:p>
            <a:fld id="{0B16AD9E-30D2-4292-BA82-48F878DA1A46}" type="slidenum">
              <a:rPr lang="en-GB" smtClean="0"/>
              <a:t>‹#›</a:t>
            </a:fld>
            <a:endParaRPr lang="en-GB"/>
          </a:p>
        </p:txBody>
      </p:sp>
    </p:spTree>
    <p:extLst>
      <p:ext uri="{BB962C8B-B14F-4D97-AF65-F5344CB8AC3E}">
        <p14:creationId xmlns:p14="http://schemas.microsoft.com/office/powerpoint/2010/main" val="3932262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C800-1DE4-4A38-83A4-AB03E784A4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67DD135-991D-4778-B44B-87052B6C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27C073-5474-440D-8C41-377C07198C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FDF1E7E-CADC-455F-82C0-792386F16C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F8F506-8C64-4EAA-863E-D20CA3B739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A66300D-FC0F-4464-B393-2C81BD7F0503}"/>
              </a:ext>
            </a:extLst>
          </p:cNvPr>
          <p:cNvSpPr>
            <a:spLocks noGrp="1"/>
          </p:cNvSpPr>
          <p:nvPr>
            <p:ph type="dt" sz="half" idx="10"/>
          </p:nvPr>
        </p:nvSpPr>
        <p:spPr/>
        <p:txBody>
          <a:bodyPr/>
          <a:lstStyle/>
          <a:p>
            <a:fld id="{366B2CF9-5F9E-4416-8109-BBF5E4CD10BE}" type="datetimeFigureOut">
              <a:rPr lang="en-GB" smtClean="0"/>
              <a:t>10/05/2023</a:t>
            </a:fld>
            <a:endParaRPr lang="en-GB"/>
          </a:p>
        </p:txBody>
      </p:sp>
      <p:sp>
        <p:nvSpPr>
          <p:cNvPr id="8" name="Footer Placeholder 7">
            <a:extLst>
              <a:ext uri="{FF2B5EF4-FFF2-40B4-BE49-F238E27FC236}">
                <a16:creationId xmlns:a16="http://schemas.microsoft.com/office/drawing/2014/main" id="{1388CA3D-987D-4A0B-BA5F-E0089DCD26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EF24A0-C4F6-4F7E-82E5-E831072678CC}"/>
              </a:ext>
            </a:extLst>
          </p:cNvPr>
          <p:cNvSpPr>
            <a:spLocks noGrp="1"/>
          </p:cNvSpPr>
          <p:nvPr>
            <p:ph type="sldNum" sz="quarter" idx="12"/>
          </p:nvPr>
        </p:nvSpPr>
        <p:spPr/>
        <p:txBody>
          <a:bodyPr/>
          <a:lstStyle/>
          <a:p>
            <a:fld id="{0B16AD9E-30D2-4292-BA82-48F878DA1A46}" type="slidenum">
              <a:rPr lang="en-GB" smtClean="0"/>
              <a:t>‹#›</a:t>
            </a:fld>
            <a:endParaRPr lang="en-GB"/>
          </a:p>
        </p:txBody>
      </p:sp>
    </p:spTree>
    <p:extLst>
      <p:ext uri="{BB962C8B-B14F-4D97-AF65-F5344CB8AC3E}">
        <p14:creationId xmlns:p14="http://schemas.microsoft.com/office/powerpoint/2010/main" val="109640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65204-0095-4566-B13D-BB56D79DAC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ABEE46-0284-476C-8CA1-CF9B48511EC8}"/>
              </a:ext>
            </a:extLst>
          </p:cNvPr>
          <p:cNvSpPr>
            <a:spLocks noGrp="1"/>
          </p:cNvSpPr>
          <p:nvPr>
            <p:ph type="dt" sz="half" idx="10"/>
          </p:nvPr>
        </p:nvSpPr>
        <p:spPr/>
        <p:txBody>
          <a:bodyPr/>
          <a:lstStyle/>
          <a:p>
            <a:fld id="{366B2CF9-5F9E-4416-8109-BBF5E4CD10BE}" type="datetimeFigureOut">
              <a:rPr lang="en-GB" smtClean="0"/>
              <a:t>10/05/2023</a:t>
            </a:fld>
            <a:endParaRPr lang="en-GB"/>
          </a:p>
        </p:txBody>
      </p:sp>
      <p:sp>
        <p:nvSpPr>
          <p:cNvPr id="4" name="Footer Placeholder 3">
            <a:extLst>
              <a:ext uri="{FF2B5EF4-FFF2-40B4-BE49-F238E27FC236}">
                <a16:creationId xmlns:a16="http://schemas.microsoft.com/office/drawing/2014/main" id="{5ABD4AA9-199D-4F53-8D5B-F7982EC307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259B95-A274-4368-AF80-C0C775F36121}"/>
              </a:ext>
            </a:extLst>
          </p:cNvPr>
          <p:cNvSpPr>
            <a:spLocks noGrp="1"/>
          </p:cNvSpPr>
          <p:nvPr>
            <p:ph type="sldNum" sz="quarter" idx="12"/>
          </p:nvPr>
        </p:nvSpPr>
        <p:spPr/>
        <p:txBody>
          <a:bodyPr/>
          <a:lstStyle/>
          <a:p>
            <a:fld id="{0B16AD9E-30D2-4292-BA82-48F878DA1A46}" type="slidenum">
              <a:rPr lang="en-GB" smtClean="0"/>
              <a:t>‹#›</a:t>
            </a:fld>
            <a:endParaRPr lang="en-GB"/>
          </a:p>
        </p:txBody>
      </p:sp>
    </p:spTree>
    <p:extLst>
      <p:ext uri="{BB962C8B-B14F-4D97-AF65-F5344CB8AC3E}">
        <p14:creationId xmlns:p14="http://schemas.microsoft.com/office/powerpoint/2010/main" val="840420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6D20EA-5E13-4233-A862-F5BCDADA83C8}"/>
              </a:ext>
            </a:extLst>
          </p:cNvPr>
          <p:cNvSpPr>
            <a:spLocks noGrp="1"/>
          </p:cNvSpPr>
          <p:nvPr>
            <p:ph type="dt" sz="half" idx="10"/>
          </p:nvPr>
        </p:nvSpPr>
        <p:spPr/>
        <p:txBody>
          <a:bodyPr/>
          <a:lstStyle/>
          <a:p>
            <a:fld id="{366B2CF9-5F9E-4416-8109-BBF5E4CD10BE}" type="datetimeFigureOut">
              <a:rPr lang="en-GB" smtClean="0"/>
              <a:t>10/05/2023</a:t>
            </a:fld>
            <a:endParaRPr lang="en-GB"/>
          </a:p>
        </p:txBody>
      </p:sp>
      <p:sp>
        <p:nvSpPr>
          <p:cNvPr id="3" name="Footer Placeholder 2">
            <a:extLst>
              <a:ext uri="{FF2B5EF4-FFF2-40B4-BE49-F238E27FC236}">
                <a16:creationId xmlns:a16="http://schemas.microsoft.com/office/drawing/2014/main" id="{27CACD3B-55A8-4C8E-B3BF-B035F54FBE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AD7E89-C5A3-4F0E-A0DF-23E729946502}"/>
              </a:ext>
            </a:extLst>
          </p:cNvPr>
          <p:cNvSpPr>
            <a:spLocks noGrp="1"/>
          </p:cNvSpPr>
          <p:nvPr>
            <p:ph type="sldNum" sz="quarter" idx="12"/>
          </p:nvPr>
        </p:nvSpPr>
        <p:spPr/>
        <p:txBody>
          <a:bodyPr/>
          <a:lstStyle/>
          <a:p>
            <a:fld id="{0B16AD9E-30D2-4292-BA82-48F878DA1A46}" type="slidenum">
              <a:rPr lang="en-GB" smtClean="0"/>
              <a:t>‹#›</a:t>
            </a:fld>
            <a:endParaRPr lang="en-GB"/>
          </a:p>
        </p:txBody>
      </p:sp>
    </p:spTree>
    <p:extLst>
      <p:ext uri="{BB962C8B-B14F-4D97-AF65-F5344CB8AC3E}">
        <p14:creationId xmlns:p14="http://schemas.microsoft.com/office/powerpoint/2010/main" val="416676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CE301-781A-491E-BC7D-396712D6D2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996260C-0179-4C9E-8FEB-9E28CA6903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1C5DF00-1FBD-4741-82F2-B17279300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F11A1E-B7C1-48E6-BBDA-ED09EDAE1E3C}"/>
              </a:ext>
            </a:extLst>
          </p:cNvPr>
          <p:cNvSpPr>
            <a:spLocks noGrp="1"/>
          </p:cNvSpPr>
          <p:nvPr>
            <p:ph type="dt" sz="half" idx="10"/>
          </p:nvPr>
        </p:nvSpPr>
        <p:spPr/>
        <p:txBody>
          <a:bodyPr/>
          <a:lstStyle/>
          <a:p>
            <a:fld id="{366B2CF9-5F9E-4416-8109-BBF5E4CD10BE}" type="datetimeFigureOut">
              <a:rPr lang="en-GB" smtClean="0"/>
              <a:t>10/05/2023</a:t>
            </a:fld>
            <a:endParaRPr lang="en-GB"/>
          </a:p>
        </p:txBody>
      </p:sp>
      <p:sp>
        <p:nvSpPr>
          <p:cNvPr id="6" name="Footer Placeholder 5">
            <a:extLst>
              <a:ext uri="{FF2B5EF4-FFF2-40B4-BE49-F238E27FC236}">
                <a16:creationId xmlns:a16="http://schemas.microsoft.com/office/drawing/2014/main" id="{C2113F2A-141F-4BC3-ADCB-B98453367C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0AB97D-6C4B-4F5E-91BF-05EEC6A56747}"/>
              </a:ext>
            </a:extLst>
          </p:cNvPr>
          <p:cNvSpPr>
            <a:spLocks noGrp="1"/>
          </p:cNvSpPr>
          <p:nvPr>
            <p:ph type="sldNum" sz="quarter" idx="12"/>
          </p:nvPr>
        </p:nvSpPr>
        <p:spPr/>
        <p:txBody>
          <a:bodyPr/>
          <a:lstStyle/>
          <a:p>
            <a:fld id="{0B16AD9E-30D2-4292-BA82-48F878DA1A46}" type="slidenum">
              <a:rPr lang="en-GB" smtClean="0"/>
              <a:t>‹#›</a:t>
            </a:fld>
            <a:endParaRPr lang="en-GB"/>
          </a:p>
        </p:txBody>
      </p:sp>
    </p:spTree>
    <p:extLst>
      <p:ext uri="{BB962C8B-B14F-4D97-AF65-F5344CB8AC3E}">
        <p14:creationId xmlns:p14="http://schemas.microsoft.com/office/powerpoint/2010/main" val="3571764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A09-D41B-4920-95E8-D1D180B07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55F7465-8095-4BBD-98F5-A8C089277A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6BDCDA4-0869-445F-8C50-E55295A282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50437-F9DE-4D2B-9EDD-333335AEC612}"/>
              </a:ext>
            </a:extLst>
          </p:cNvPr>
          <p:cNvSpPr>
            <a:spLocks noGrp="1"/>
          </p:cNvSpPr>
          <p:nvPr>
            <p:ph type="dt" sz="half" idx="10"/>
          </p:nvPr>
        </p:nvSpPr>
        <p:spPr/>
        <p:txBody>
          <a:bodyPr/>
          <a:lstStyle/>
          <a:p>
            <a:fld id="{366B2CF9-5F9E-4416-8109-BBF5E4CD10BE}" type="datetimeFigureOut">
              <a:rPr lang="en-GB" smtClean="0"/>
              <a:t>10/05/2023</a:t>
            </a:fld>
            <a:endParaRPr lang="en-GB"/>
          </a:p>
        </p:txBody>
      </p:sp>
      <p:sp>
        <p:nvSpPr>
          <p:cNvPr id="6" name="Footer Placeholder 5">
            <a:extLst>
              <a:ext uri="{FF2B5EF4-FFF2-40B4-BE49-F238E27FC236}">
                <a16:creationId xmlns:a16="http://schemas.microsoft.com/office/drawing/2014/main" id="{F71025D9-FFB8-4886-ADFE-ECB2F881E9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68A34B-D728-429E-B2B0-A892B66BFDF8}"/>
              </a:ext>
            </a:extLst>
          </p:cNvPr>
          <p:cNvSpPr>
            <a:spLocks noGrp="1"/>
          </p:cNvSpPr>
          <p:nvPr>
            <p:ph type="sldNum" sz="quarter" idx="12"/>
          </p:nvPr>
        </p:nvSpPr>
        <p:spPr/>
        <p:txBody>
          <a:bodyPr/>
          <a:lstStyle/>
          <a:p>
            <a:fld id="{0B16AD9E-30D2-4292-BA82-48F878DA1A46}" type="slidenum">
              <a:rPr lang="en-GB" smtClean="0"/>
              <a:t>‹#›</a:t>
            </a:fld>
            <a:endParaRPr lang="en-GB"/>
          </a:p>
        </p:txBody>
      </p:sp>
    </p:spTree>
    <p:extLst>
      <p:ext uri="{BB962C8B-B14F-4D97-AF65-F5344CB8AC3E}">
        <p14:creationId xmlns:p14="http://schemas.microsoft.com/office/powerpoint/2010/main" val="1139353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309870-BF04-4CBB-9DCD-7749EE8585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1930B7-0358-4BB5-9306-C6BAB95657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817F3B-6798-4FE8-BAC3-EA7D24D4D2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B2CF9-5F9E-4416-8109-BBF5E4CD10BE}" type="datetimeFigureOut">
              <a:rPr lang="en-GB" smtClean="0"/>
              <a:t>10/05/2023</a:t>
            </a:fld>
            <a:endParaRPr lang="en-GB"/>
          </a:p>
        </p:txBody>
      </p:sp>
      <p:sp>
        <p:nvSpPr>
          <p:cNvPr id="5" name="Footer Placeholder 4">
            <a:extLst>
              <a:ext uri="{FF2B5EF4-FFF2-40B4-BE49-F238E27FC236}">
                <a16:creationId xmlns:a16="http://schemas.microsoft.com/office/drawing/2014/main" id="{E531C065-2D8E-4C89-A9DA-DEAB7E6BC7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F7F508C-D2C4-4928-BF3A-C76E4790BF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6AD9E-30D2-4292-BA82-48F878DA1A46}" type="slidenum">
              <a:rPr lang="en-GB" smtClean="0"/>
              <a:t>‹#›</a:t>
            </a:fld>
            <a:endParaRPr lang="en-GB"/>
          </a:p>
        </p:txBody>
      </p:sp>
    </p:spTree>
    <p:extLst>
      <p:ext uri="{BB962C8B-B14F-4D97-AF65-F5344CB8AC3E}">
        <p14:creationId xmlns:p14="http://schemas.microsoft.com/office/powerpoint/2010/main" val="1625235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cnbranco@iseg.ulisboa.p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qOP2V_np2c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researchgate.net/publication/327729728_CONTRIBUICAO_PARA_O_METODO_DE_INVESTIGACAO_DA_ECONOMIA_POLITICA_DE_MOCAMBIQU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qOP2V_np2c0"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4F0B-0387-4105-BBC2-C12053F579DA}"/>
              </a:ext>
            </a:extLst>
          </p:cNvPr>
          <p:cNvSpPr>
            <a:spLocks noGrp="1"/>
          </p:cNvSpPr>
          <p:nvPr>
            <p:ph type="ctrTitle"/>
          </p:nvPr>
        </p:nvSpPr>
        <p:spPr>
          <a:xfrm>
            <a:off x="226520" y="156604"/>
            <a:ext cx="11609294" cy="4392706"/>
          </a:xfrm>
        </p:spPr>
        <p:txBody>
          <a:bodyPr anchor="t">
            <a:normAutofit/>
          </a:bodyPr>
          <a:lstStyle/>
          <a:p>
            <a:br>
              <a:rPr lang="en-GB" sz="3600" dirty="0">
                <a:latin typeface="Arial Narrow" panose="020B0606020202030204" pitchFamily="34" charset="0"/>
              </a:rPr>
            </a:br>
            <a:br>
              <a:rPr lang="en-GB" sz="3600" dirty="0">
                <a:latin typeface="Arial Narrow" panose="020B0606020202030204" pitchFamily="34" charset="0"/>
              </a:rPr>
            </a:br>
            <a:r>
              <a:rPr lang="pt-BR" sz="3600" b="1" dirty="0">
                <a:solidFill>
                  <a:srgbClr val="C00000"/>
                </a:solidFill>
                <a:latin typeface="Arial Narrow" panose="020B0606020202030204" pitchFamily="34" charset="0"/>
              </a:rPr>
              <a:t>Financialization</a:t>
            </a:r>
            <a:br>
              <a:rPr lang="pt-PT" sz="3600" dirty="0">
                <a:latin typeface="Arial Narrow" panose="020B0606020202030204" pitchFamily="34" charset="0"/>
              </a:rPr>
            </a:br>
            <a:br>
              <a:rPr lang="pt-PT" sz="3600" dirty="0">
                <a:latin typeface="Arial Narrow" panose="020B0606020202030204" pitchFamily="34" charset="0"/>
              </a:rPr>
            </a:br>
            <a:r>
              <a:rPr lang="pt-PT" sz="2000" dirty="0">
                <a:latin typeface="Arial Narrow" panose="020B0606020202030204" pitchFamily="34" charset="0"/>
              </a:rPr>
              <a:t>Carlos Nuno Castel-Branco</a:t>
            </a:r>
            <a:br>
              <a:rPr lang="pt-PT" sz="2000" dirty="0">
                <a:latin typeface="Arial Narrow" panose="020B0606020202030204" pitchFamily="34" charset="0"/>
              </a:rPr>
            </a:br>
            <a:r>
              <a:rPr lang="pt-PT" sz="2000" dirty="0">
                <a:latin typeface="Arial Narrow" panose="020B0606020202030204" pitchFamily="34" charset="0"/>
                <a:hlinkClick r:id="rId2"/>
              </a:rPr>
              <a:t>cnbranco@iseg.ulisboa.pt</a:t>
            </a:r>
            <a:r>
              <a:rPr lang="pt-PT" sz="2000" dirty="0">
                <a:latin typeface="Arial Narrow" panose="020B0606020202030204" pitchFamily="34" charset="0"/>
              </a:rPr>
              <a:t> </a:t>
            </a:r>
            <a:endParaRPr lang="en-GB" sz="2000" dirty="0">
              <a:latin typeface="Arial Narrow" panose="020B0606020202030204" pitchFamily="34" charset="0"/>
            </a:endParaRPr>
          </a:p>
        </p:txBody>
      </p:sp>
      <p:sp>
        <p:nvSpPr>
          <p:cNvPr id="3" name="Subtitle 2">
            <a:extLst>
              <a:ext uri="{FF2B5EF4-FFF2-40B4-BE49-F238E27FC236}">
                <a16:creationId xmlns:a16="http://schemas.microsoft.com/office/drawing/2014/main" id="{C5B07DA6-09E0-4421-A708-8FFFF0F4EECD}"/>
              </a:ext>
            </a:extLst>
          </p:cNvPr>
          <p:cNvSpPr>
            <a:spLocks noGrp="1"/>
          </p:cNvSpPr>
          <p:nvPr>
            <p:ph type="subTitle" idx="1"/>
          </p:nvPr>
        </p:nvSpPr>
        <p:spPr>
          <a:xfrm>
            <a:off x="268941" y="5186082"/>
            <a:ext cx="11609294" cy="1317812"/>
          </a:xfrm>
        </p:spPr>
        <p:txBody>
          <a:bodyPr>
            <a:normAutofit/>
          </a:bodyPr>
          <a:lstStyle/>
          <a:p>
            <a:r>
              <a:rPr lang="pt-PT" dirty="0">
                <a:latin typeface="Arial Narrow" panose="020B0606020202030204" pitchFamily="34" charset="0"/>
              </a:rPr>
              <a:t>Licenciatura Economia, </a:t>
            </a:r>
            <a:r>
              <a:rPr lang="pt-PT" dirty="0" err="1">
                <a:latin typeface="Arial Narrow" panose="020B0606020202030204" pitchFamily="34" charset="0"/>
              </a:rPr>
              <a:t>Macroeconomics</a:t>
            </a:r>
            <a:r>
              <a:rPr lang="pt-PT" dirty="0">
                <a:latin typeface="Arial Narrow" panose="020B0606020202030204" pitchFamily="34" charset="0"/>
              </a:rPr>
              <a:t> II</a:t>
            </a:r>
          </a:p>
          <a:p>
            <a:r>
              <a:rPr lang="pt-PT" dirty="0">
                <a:latin typeface="Arial Narrow" panose="020B0606020202030204" pitchFamily="34" charset="0"/>
              </a:rPr>
              <a:t>2022-2023</a:t>
            </a:r>
            <a:endParaRPr lang="en-GB" dirty="0">
              <a:latin typeface="Arial Narrow" panose="020B0606020202030204" pitchFamily="34" charset="0"/>
            </a:endParaRPr>
          </a:p>
        </p:txBody>
      </p:sp>
      <p:pic>
        <p:nvPicPr>
          <p:cNvPr id="1026" name="Picture 2" descr="Image result for iseg">
            <a:extLst>
              <a:ext uri="{FF2B5EF4-FFF2-40B4-BE49-F238E27FC236}">
                <a16:creationId xmlns:a16="http://schemas.microsoft.com/office/drawing/2014/main" id="{A6D8A209-4650-4757-9BD1-D66274CBC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12" y="244571"/>
            <a:ext cx="1464602" cy="705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89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E130E-E7F5-4B89-B6AB-5A1ACDDD7CBB}"/>
              </a:ext>
            </a:extLst>
          </p:cNvPr>
          <p:cNvSpPr txBox="1">
            <a:spLocks noGrp="1"/>
          </p:cNvSpPr>
          <p:nvPr>
            <p:ph type="title"/>
          </p:nvPr>
        </p:nvSpPr>
        <p:spPr>
          <a:xfrm>
            <a:off x="242887" y="155721"/>
            <a:ext cx="11649075" cy="869251"/>
          </a:xfrm>
        </p:spPr>
        <p:txBody>
          <a:bodyPr anchorCtr="0">
            <a:noAutofit/>
          </a:bodyPr>
          <a:lstStyle/>
          <a:p>
            <a:pPr lvl="0" algn="l"/>
            <a:r>
              <a:rPr lang="pt-PT" sz="2600" b="1" dirty="0">
                <a:solidFill>
                  <a:srgbClr val="C00000"/>
                </a:solidFill>
                <a:latin typeface="Arial Narrow" panose="020B0606020202030204" pitchFamily="34" charset="0"/>
              </a:rPr>
              <a:t>C</a:t>
            </a:r>
            <a:r>
              <a:rPr lang="en-GB" sz="2600" b="1" dirty="0" err="1">
                <a:solidFill>
                  <a:srgbClr val="C00000"/>
                </a:solidFill>
                <a:latin typeface="Arial Narrow" panose="020B0606020202030204" pitchFamily="34" charset="0"/>
              </a:rPr>
              <a:t>ircuit</a:t>
            </a:r>
            <a:r>
              <a:rPr lang="en-GB" sz="2600" b="1" dirty="0">
                <a:solidFill>
                  <a:srgbClr val="C00000"/>
                </a:solidFill>
                <a:latin typeface="Arial Narrow" panose="020B0606020202030204" pitchFamily="34" charset="0"/>
              </a:rPr>
              <a:t> of industrial capital and tensions and </a:t>
            </a:r>
            <a:r>
              <a:rPr lang="en-GB" sz="2600" b="1" dirty="0" err="1">
                <a:solidFill>
                  <a:srgbClr val="C00000"/>
                </a:solidFill>
                <a:latin typeface="Arial Narrow" panose="020B0606020202030204" pitchFamily="34" charset="0"/>
              </a:rPr>
              <a:t>conflits</a:t>
            </a:r>
            <a:r>
              <a:rPr lang="en-GB" sz="2600" b="1" dirty="0">
                <a:solidFill>
                  <a:srgbClr val="C00000"/>
                </a:solidFill>
                <a:latin typeface="Arial Narrow" panose="020B0606020202030204" pitchFamily="34" charset="0"/>
              </a:rPr>
              <a:t> between capital and factions of capital</a:t>
            </a:r>
          </a:p>
        </p:txBody>
      </p:sp>
      <p:sp>
        <p:nvSpPr>
          <p:cNvPr id="4" name="Arc 3">
            <a:extLst>
              <a:ext uri="{FF2B5EF4-FFF2-40B4-BE49-F238E27FC236}">
                <a16:creationId xmlns:a16="http://schemas.microsoft.com/office/drawing/2014/main" id="{C465F1D6-4C18-4439-9C9B-1D06E3DC8F1B}"/>
              </a:ext>
            </a:extLst>
          </p:cNvPr>
          <p:cNvSpPr/>
          <p:nvPr/>
        </p:nvSpPr>
        <p:spPr>
          <a:xfrm>
            <a:off x="5322514" y="2697946"/>
            <a:ext cx="1437454" cy="1428213"/>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9528" cap="flat">
            <a:solidFill>
              <a:srgbClr val="000000"/>
            </a:solidFill>
            <a:prstDash val="solid"/>
            <a:miter/>
          </a:ln>
        </p:spPr>
        <p:txBody>
          <a:bodyPr vert="horz" wrap="square" lIns="82953" tIns="41476" rIns="82953" bIns="41476" anchor="ctr" anchorCtr="1" compatLnSpc="1">
            <a:noAutofit/>
          </a:bodyPr>
          <a:lstStyle/>
          <a:p>
            <a:pPr algn="ctr" defTabSz="829544">
              <a:defRPr sz="1800" b="0" i="0" u="none" strike="noStrike" kern="0" cap="none" spc="0" baseline="0">
                <a:solidFill>
                  <a:srgbClr val="000000"/>
                </a:solidFill>
                <a:uFillTx/>
              </a:defRPr>
            </a:pPr>
            <a:endParaRPr lang="en-GB" sz="1350" dirty="0">
              <a:solidFill>
                <a:srgbClr val="000000"/>
              </a:solidFill>
              <a:latin typeface="Arial Narrow" panose="020B0606020202030204" pitchFamily="34" charset="0"/>
            </a:endParaRPr>
          </a:p>
        </p:txBody>
      </p:sp>
      <p:sp>
        <p:nvSpPr>
          <p:cNvPr id="5" name="Arc 4">
            <a:extLst>
              <a:ext uri="{FF2B5EF4-FFF2-40B4-BE49-F238E27FC236}">
                <a16:creationId xmlns:a16="http://schemas.microsoft.com/office/drawing/2014/main" id="{3339C67F-6CC0-4739-919E-F7BD8BF42161}"/>
              </a:ext>
            </a:extLst>
          </p:cNvPr>
          <p:cNvSpPr/>
          <p:nvPr/>
        </p:nvSpPr>
        <p:spPr>
          <a:xfrm rot="16200004">
            <a:off x="5002258" y="2637889"/>
            <a:ext cx="1473389" cy="1593521"/>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9528" cap="flat">
            <a:solidFill>
              <a:srgbClr val="000000"/>
            </a:solidFill>
            <a:prstDash val="solid"/>
            <a:miter/>
          </a:ln>
        </p:spPr>
        <p:txBody>
          <a:bodyPr vert="horz" wrap="square" lIns="82953" tIns="41476" rIns="82953" bIns="41476" anchor="ctr" anchorCtr="1" compatLnSpc="1">
            <a:noAutofit/>
          </a:bodyPr>
          <a:lstStyle/>
          <a:p>
            <a:pPr algn="ctr" defTabSz="829544">
              <a:defRPr sz="1800" b="0" i="0" u="none" strike="noStrike" kern="0" cap="none" spc="0" baseline="0">
                <a:solidFill>
                  <a:srgbClr val="000000"/>
                </a:solidFill>
                <a:uFillTx/>
              </a:defRPr>
            </a:pPr>
            <a:endParaRPr lang="en-GB" sz="1350" dirty="0">
              <a:solidFill>
                <a:srgbClr val="000000"/>
              </a:solidFill>
              <a:latin typeface="Arial Narrow" panose="020B0606020202030204" pitchFamily="34" charset="0"/>
            </a:endParaRPr>
          </a:p>
        </p:txBody>
      </p:sp>
      <p:sp>
        <p:nvSpPr>
          <p:cNvPr id="6" name="Arc 5">
            <a:extLst>
              <a:ext uri="{FF2B5EF4-FFF2-40B4-BE49-F238E27FC236}">
                <a16:creationId xmlns:a16="http://schemas.microsoft.com/office/drawing/2014/main" id="{751362E2-C31D-4E09-A1BD-79AEBD02F88E}"/>
              </a:ext>
            </a:extLst>
          </p:cNvPr>
          <p:cNvSpPr/>
          <p:nvPr/>
        </p:nvSpPr>
        <p:spPr>
          <a:xfrm rot="10799991">
            <a:off x="4989832" y="3068330"/>
            <a:ext cx="1230777" cy="1306098"/>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9528" cap="flat">
            <a:solidFill>
              <a:srgbClr val="000000"/>
            </a:solidFill>
            <a:prstDash val="solid"/>
            <a:miter/>
          </a:ln>
        </p:spPr>
        <p:txBody>
          <a:bodyPr vert="horz" wrap="square" lIns="82953" tIns="41476" rIns="82953" bIns="41476" anchor="ctr" anchorCtr="1" compatLnSpc="1">
            <a:noAutofit/>
          </a:bodyPr>
          <a:lstStyle/>
          <a:p>
            <a:pPr algn="ctr" defTabSz="829544">
              <a:defRPr sz="1800" b="0" i="0" u="none" strike="noStrike" kern="0" cap="none" spc="0" baseline="0">
                <a:solidFill>
                  <a:srgbClr val="000000"/>
                </a:solidFill>
                <a:uFillTx/>
              </a:defRPr>
            </a:pPr>
            <a:endParaRPr lang="en-GB" sz="1350" dirty="0">
              <a:solidFill>
                <a:srgbClr val="000000"/>
              </a:solidFill>
              <a:latin typeface="Arial Narrow" panose="020B0606020202030204" pitchFamily="34" charset="0"/>
            </a:endParaRPr>
          </a:p>
        </p:txBody>
      </p:sp>
      <p:sp>
        <p:nvSpPr>
          <p:cNvPr id="7" name="Arc 6">
            <a:extLst>
              <a:ext uri="{FF2B5EF4-FFF2-40B4-BE49-F238E27FC236}">
                <a16:creationId xmlns:a16="http://schemas.microsoft.com/office/drawing/2014/main" id="{42420340-D064-4259-893F-3E5D15644171}"/>
              </a:ext>
            </a:extLst>
          </p:cNvPr>
          <p:cNvSpPr/>
          <p:nvPr/>
        </p:nvSpPr>
        <p:spPr>
          <a:xfrm rot="5400013">
            <a:off x="5386114" y="3000576"/>
            <a:ext cx="1357164" cy="1390544"/>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9528" cap="flat">
            <a:solidFill>
              <a:srgbClr val="000000"/>
            </a:solidFill>
            <a:prstDash val="solid"/>
            <a:miter/>
          </a:ln>
        </p:spPr>
        <p:txBody>
          <a:bodyPr vert="horz" wrap="square" lIns="82953" tIns="41476" rIns="82953" bIns="41476" anchor="ctr" anchorCtr="1" compatLnSpc="1">
            <a:noAutofit/>
          </a:bodyPr>
          <a:lstStyle/>
          <a:p>
            <a:pPr algn="ctr" defTabSz="829544">
              <a:defRPr sz="1800" b="0" i="0" u="none" strike="noStrike" kern="0" cap="none" spc="0" baseline="0">
                <a:solidFill>
                  <a:srgbClr val="000000"/>
                </a:solidFill>
                <a:uFillTx/>
              </a:defRPr>
            </a:pPr>
            <a:endParaRPr lang="en-GB" sz="1350" dirty="0">
              <a:solidFill>
                <a:srgbClr val="FF0000"/>
              </a:solidFill>
              <a:latin typeface="Arial Narrow" panose="020B0606020202030204" pitchFamily="34" charset="0"/>
            </a:endParaRPr>
          </a:p>
        </p:txBody>
      </p:sp>
      <p:sp>
        <p:nvSpPr>
          <p:cNvPr id="8" name="Arc 7">
            <a:extLst>
              <a:ext uri="{FF2B5EF4-FFF2-40B4-BE49-F238E27FC236}">
                <a16:creationId xmlns:a16="http://schemas.microsoft.com/office/drawing/2014/main" id="{79CC8A67-F44E-4C2E-9D2F-7FBC40B885E4}"/>
              </a:ext>
            </a:extLst>
          </p:cNvPr>
          <p:cNvSpPr/>
          <p:nvPr/>
        </p:nvSpPr>
        <p:spPr>
          <a:xfrm rot="15669112">
            <a:off x="4888546" y="2126817"/>
            <a:ext cx="1978455" cy="2201680"/>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9528" cap="flat">
            <a:solidFill>
              <a:srgbClr val="000000"/>
            </a:solidFill>
            <a:prstDash val="solid"/>
            <a:miter/>
          </a:ln>
        </p:spPr>
        <p:txBody>
          <a:bodyPr vert="horz" wrap="square" lIns="82953" tIns="41476" rIns="82953" bIns="41476" anchor="ctr" anchorCtr="1" compatLnSpc="1">
            <a:noAutofit/>
          </a:bodyPr>
          <a:lstStyle/>
          <a:p>
            <a:pPr algn="ctr" defTabSz="829544">
              <a:defRPr sz="1800" b="0" i="0" u="none" strike="noStrike" kern="0" cap="none" spc="0" baseline="0">
                <a:solidFill>
                  <a:srgbClr val="000000"/>
                </a:solidFill>
                <a:uFillTx/>
              </a:defRPr>
            </a:pPr>
            <a:endParaRPr lang="en-GB" sz="1350">
              <a:solidFill>
                <a:srgbClr val="0D0D0D"/>
              </a:solidFill>
              <a:latin typeface="Calibri"/>
            </a:endParaRPr>
          </a:p>
        </p:txBody>
      </p:sp>
      <p:sp>
        <p:nvSpPr>
          <p:cNvPr id="9" name="TextBox 8">
            <a:extLst>
              <a:ext uri="{FF2B5EF4-FFF2-40B4-BE49-F238E27FC236}">
                <a16:creationId xmlns:a16="http://schemas.microsoft.com/office/drawing/2014/main" id="{76AA79F4-D140-4A93-928A-6303213BDA56}"/>
              </a:ext>
            </a:extLst>
          </p:cNvPr>
          <p:cNvSpPr txBox="1"/>
          <p:nvPr/>
        </p:nvSpPr>
        <p:spPr>
          <a:xfrm>
            <a:off x="5783316" y="2555051"/>
            <a:ext cx="188924" cy="291511"/>
          </a:xfrm>
          <a:prstGeom prst="rect">
            <a:avLst/>
          </a:prstGeom>
          <a:noFill/>
          <a:ln cap="flat">
            <a:noFill/>
          </a:ln>
        </p:spPr>
        <p:txBody>
          <a:bodyPr vert="horz" wrap="square" lIns="82953" tIns="41476" rIns="82953" bIns="41476" anchor="t" anchorCtr="0" compatLnSpc="1">
            <a:spAutoFit/>
          </a:bodyPr>
          <a:lstStyle/>
          <a:p>
            <a:pPr defTabSz="829544">
              <a:defRPr sz="1800" b="0" i="0" u="none" strike="noStrike" kern="0" cap="none" spc="0" baseline="0">
                <a:solidFill>
                  <a:srgbClr val="000000"/>
                </a:solidFill>
                <a:uFillTx/>
              </a:defRPr>
            </a:pPr>
            <a:r>
              <a:rPr lang="en-GB" sz="1350" b="1">
                <a:solidFill>
                  <a:srgbClr val="000000"/>
                </a:solidFill>
                <a:latin typeface="Arial Narrow" pitchFamily="34"/>
              </a:rPr>
              <a:t>M</a:t>
            </a:r>
          </a:p>
        </p:txBody>
      </p:sp>
      <p:sp>
        <p:nvSpPr>
          <p:cNvPr id="10" name="TextBox 9">
            <a:extLst>
              <a:ext uri="{FF2B5EF4-FFF2-40B4-BE49-F238E27FC236}">
                <a16:creationId xmlns:a16="http://schemas.microsoft.com/office/drawing/2014/main" id="{A33F46D2-BF05-4B36-8648-6BC505B04EB0}"/>
              </a:ext>
            </a:extLst>
          </p:cNvPr>
          <p:cNvSpPr txBox="1"/>
          <p:nvPr/>
        </p:nvSpPr>
        <p:spPr>
          <a:xfrm>
            <a:off x="6641653" y="3431563"/>
            <a:ext cx="270118" cy="291511"/>
          </a:xfrm>
          <a:prstGeom prst="rect">
            <a:avLst/>
          </a:prstGeom>
          <a:noFill/>
          <a:ln cap="flat">
            <a:noFill/>
          </a:ln>
        </p:spPr>
        <p:txBody>
          <a:bodyPr vert="horz" wrap="none" lIns="82953" tIns="41476" rIns="82953" bIns="41476" anchor="t" anchorCtr="0" compatLnSpc="1">
            <a:spAutoFit/>
          </a:bodyPr>
          <a:lstStyle/>
          <a:p>
            <a:pPr defTabSz="829544">
              <a:defRPr sz="1800" b="0" i="0" u="none" strike="noStrike" kern="0" cap="none" spc="0" baseline="0">
                <a:solidFill>
                  <a:srgbClr val="000000"/>
                </a:solidFill>
                <a:uFillTx/>
              </a:defRPr>
            </a:pPr>
            <a:r>
              <a:rPr lang="en-GB" sz="1350" b="1">
                <a:solidFill>
                  <a:srgbClr val="000000"/>
                </a:solidFill>
                <a:latin typeface="Arial Narrow" pitchFamily="34"/>
              </a:rPr>
              <a:t>C</a:t>
            </a:r>
          </a:p>
        </p:txBody>
      </p:sp>
      <p:cxnSp>
        <p:nvCxnSpPr>
          <p:cNvPr id="11" name="Straight Arrow Connector 11">
            <a:extLst>
              <a:ext uri="{FF2B5EF4-FFF2-40B4-BE49-F238E27FC236}">
                <a16:creationId xmlns:a16="http://schemas.microsoft.com/office/drawing/2014/main" id="{A1A90FEE-5F6C-4220-ABA0-6710E98FD3E0}"/>
              </a:ext>
            </a:extLst>
          </p:cNvPr>
          <p:cNvCxnSpPr>
            <a:cxnSpLocks/>
          </p:cNvCxnSpPr>
          <p:nvPr/>
        </p:nvCxnSpPr>
        <p:spPr>
          <a:xfrm flipV="1">
            <a:off x="6939428" y="3256608"/>
            <a:ext cx="371923" cy="249040"/>
          </a:xfrm>
          <a:prstGeom prst="straightConnector1">
            <a:avLst/>
          </a:prstGeom>
          <a:noFill/>
          <a:ln w="6345" cap="flat">
            <a:solidFill>
              <a:srgbClr val="4472C4"/>
            </a:solidFill>
            <a:prstDash val="solid"/>
            <a:miter/>
            <a:tailEnd type="arrow"/>
          </a:ln>
        </p:spPr>
      </p:cxnSp>
      <p:cxnSp>
        <p:nvCxnSpPr>
          <p:cNvPr id="12" name="Straight Arrow Connector 14">
            <a:extLst>
              <a:ext uri="{FF2B5EF4-FFF2-40B4-BE49-F238E27FC236}">
                <a16:creationId xmlns:a16="http://schemas.microsoft.com/office/drawing/2014/main" id="{DC49C4C8-6329-4511-A6BC-210CBBE35F8D}"/>
              </a:ext>
            </a:extLst>
          </p:cNvPr>
          <p:cNvCxnSpPr>
            <a:cxnSpLocks/>
          </p:cNvCxnSpPr>
          <p:nvPr/>
        </p:nvCxnSpPr>
        <p:spPr>
          <a:xfrm>
            <a:off x="6915297" y="3601392"/>
            <a:ext cx="396054" cy="291511"/>
          </a:xfrm>
          <a:prstGeom prst="straightConnector1">
            <a:avLst/>
          </a:prstGeom>
          <a:noFill/>
          <a:ln w="6345" cap="flat">
            <a:solidFill>
              <a:srgbClr val="4472C4"/>
            </a:solidFill>
            <a:prstDash val="solid"/>
            <a:miter/>
            <a:tailEnd type="arrow"/>
          </a:ln>
        </p:spPr>
      </p:cxnSp>
      <p:sp>
        <p:nvSpPr>
          <p:cNvPr id="13" name="TextBox 17">
            <a:extLst>
              <a:ext uri="{FF2B5EF4-FFF2-40B4-BE49-F238E27FC236}">
                <a16:creationId xmlns:a16="http://schemas.microsoft.com/office/drawing/2014/main" id="{8778062F-6165-444F-8EE6-EAF97B25D5E7}"/>
              </a:ext>
            </a:extLst>
          </p:cNvPr>
          <p:cNvSpPr txBox="1"/>
          <p:nvPr/>
        </p:nvSpPr>
        <p:spPr>
          <a:xfrm>
            <a:off x="5717136" y="4258510"/>
            <a:ext cx="340650" cy="291511"/>
          </a:xfrm>
          <a:prstGeom prst="rect">
            <a:avLst/>
          </a:prstGeom>
          <a:noFill/>
          <a:ln cap="flat">
            <a:noFill/>
          </a:ln>
        </p:spPr>
        <p:txBody>
          <a:bodyPr vert="horz" wrap="none" lIns="82953" tIns="41476" rIns="82953" bIns="41476" anchor="t" anchorCtr="0" compatLnSpc="1">
            <a:spAutoFit/>
          </a:bodyPr>
          <a:lstStyle/>
          <a:p>
            <a:pPr defTabSz="829544">
              <a:defRPr sz="1800" b="0" i="0" u="none" strike="noStrike" kern="0" cap="none" spc="0" baseline="0">
                <a:solidFill>
                  <a:srgbClr val="000000"/>
                </a:solidFill>
                <a:uFillTx/>
              </a:defRPr>
            </a:pPr>
            <a:r>
              <a:rPr lang="pt-PT" sz="1350" b="1" dirty="0">
                <a:solidFill>
                  <a:srgbClr val="FF0000"/>
                </a:solidFill>
                <a:latin typeface="Arial Narrow" pitchFamily="34"/>
              </a:rPr>
              <a:t>pp</a:t>
            </a:r>
            <a:endParaRPr lang="en-GB" sz="1350" b="1" dirty="0">
              <a:solidFill>
                <a:srgbClr val="FF0000"/>
              </a:solidFill>
              <a:latin typeface="Arial Narrow" pitchFamily="34"/>
            </a:endParaRPr>
          </a:p>
        </p:txBody>
      </p:sp>
      <p:sp>
        <p:nvSpPr>
          <p:cNvPr id="14" name="TextBox 18">
            <a:extLst>
              <a:ext uri="{FF2B5EF4-FFF2-40B4-BE49-F238E27FC236}">
                <a16:creationId xmlns:a16="http://schemas.microsoft.com/office/drawing/2014/main" id="{95E8B429-586F-4039-8A30-6F184B6D44BD}"/>
              </a:ext>
            </a:extLst>
          </p:cNvPr>
          <p:cNvSpPr txBox="1"/>
          <p:nvPr/>
        </p:nvSpPr>
        <p:spPr>
          <a:xfrm>
            <a:off x="4747328" y="3434640"/>
            <a:ext cx="310194" cy="291511"/>
          </a:xfrm>
          <a:prstGeom prst="rect">
            <a:avLst/>
          </a:prstGeom>
          <a:noFill/>
          <a:ln cap="flat">
            <a:noFill/>
          </a:ln>
        </p:spPr>
        <p:txBody>
          <a:bodyPr vert="horz" wrap="none" lIns="82953" tIns="41476" rIns="82953" bIns="41476" anchor="t" anchorCtr="0" compatLnSpc="1">
            <a:spAutoFit/>
          </a:bodyPr>
          <a:lstStyle/>
          <a:p>
            <a:pPr defTabSz="829544">
              <a:defRPr sz="1800" b="0" i="0" u="none" strike="noStrike" kern="0" cap="none" spc="0" baseline="0">
                <a:solidFill>
                  <a:srgbClr val="000000"/>
                </a:solidFill>
                <a:uFillTx/>
              </a:defRPr>
            </a:pPr>
            <a:r>
              <a:rPr lang="pt-PT" sz="1350" b="1" dirty="0">
                <a:solidFill>
                  <a:srgbClr val="000000"/>
                </a:solidFill>
                <a:latin typeface="Arial Narrow" pitchFamily="34"/>
              </a:rPr>
              <a:t>C’</a:t>
            </a:r>
            <a:endParaRPr lang="en-GB" sz="1350" b="1" dirty="0">
              <a:solidFill>
                <a:srgbClr val="000000"/>
              </a:solidFill>
              <a:latin typeface="Arial Narrow" pitchFamily="34"/>
            </a:endParaRPr>
          </a:p>
        </p:txBody>
      </p:sp>
      <p:sp>
        <p:nvSpPr>
          <p:cNvPr id="15" name="TextBox 19">
            <a:extLst>
              <a:ext uri="{FF2B5EF4-FFF2-40B4-BE49-F238E27FC236}">
                <a16:creationId xmlns:a16="http://schemas.microsoft.com/office/drawing/2014/main" id="{7668A191-722A-4252-8BA6-B87A1D6E7733}"/>
              </a:ext>
            </a:extLst>
          </p:cNvPr>
          <p:cNvSpPr txBox="1"/>
          <p:nvPr/>
        </p:nvSpPr>
        <p:spPr>
          <a:xfrm>
            <a:off x="5683183" y="2109023"/>
            <a:ext cx="326224" cy="291511"/>
          </a:xfrm>
          <a:prstGeom prst="rect">
            <a:avLst/>
          </a:prstGeom>
          <a:noFill/>
          <a:ln cap="flat">
            <a:noFill/>
          </a:ln>
        </p:spPr>
        <p:txBody>
          <a:bodyPr vert="horz" wrap="none" lIns="82953" tIns="41476" rIns="82953" bIns="41476" anchor="t" anchorCtr="0" compatLnSpc="1">
            <a:spAutoFit/>
          </a:bodyPr>
          <a:lstStyle/>
          <a:p>
            <a:pPr defTabSz="829544">
              <a:defRPr sz="1800" b="0" i="0" u="none" strike="noStrike" kern="0" cap="none" spc="0" baseline="0">
                <a:solidFill>
                  <a:srgbClr val="000000"/>
                </a:solidFill>
                <a:uFillTx/>
              </a:defRPr>
            </a:pPr>
            <a:r>
              <a:rPr lang="pt-PT" sz="1350" b="1">
                <a:solidFill>
                  <a:srgbClr val="000000"/>
                </a:solidFill>
                <a:latin typeface="Arial Narrow" pitchFamily="34"/>
              </a:rPr>
              <a:t>M’</a:t>
            </a:r>
            <a:endParaRPr lang="en-GB" sz="1350" b="1">
              <a:solidFill>
                <a:srgbClr val="000000"/>
              </a:solidFill>
              <a:latin typeface="Arial Narrow" pitchFamily="34"/>
            </a:endParaRPr>
          </a:p>
        </p:txBody>
      </p:sp>
      <p:cxnSp>
        <p:nvCxnSpPr>
          <p:cNvPr id="16" name="Straight Connector 21">
            <a:extLst>
              <a:ext uri="{FF2B5EF4-FFF2-40B4-BE49-F238E27FC236}">
                <a16:creationId xmlns:a16="http://schemas.microsoft.com/office/drawing/2014/main" id="{D5D1B4A9-7497-4510-A3E4-FAC85DBE62DD}"/>
              </a:ext>
            </a:extLst>
          </p:cNvPr>
          <p:cNvCxnSpPr>
            <a:stCxn id="14" idx="3"/>
            <a:endCxn id="10" idx="1"/>
          </p:cNvCxnSpPr>
          <p:nvPr/>
        </p:nvCxnSpPr>
        <p:spPr>
          <a:xfrm flipV="1">
            <a:off x="5057522" y="3577319"/>
            <a:ext cx="1584131" cy="3077"/>
          </a:xfrm>
          <a:prstGeom prst="straightConnector1">
            <a:avLst/>
          </a:prstGeom>
          <a:noFill/>
          <a:ln w="6345" cap="flat">
            <a:solidFill>
              <a:srgbClr val="000000"/>
            </a:solidFill>
            <a:custDash>
              <a:ds d="300173" sp="300173"/>
            </a:custDash>
            <a:miter/>
          </a:ln>
        </p:spPr>
      </p:cxnSp>
      <p:sp>
        <p:nvSpPr>
          <p:cNvPr id="17" name="TextBox 25">
            <a:extLst>
              <a:ext uri="{FF2B5EF4-FFF2-40B4-BE49-F238E27FC236}">
                <a16:creationId xmlns:a16="http://schemas.microsoft.com/office/drawing/2014/main" id="{70AB3EBD-8BC4-495B-B7C0-EFF84D965B43}"/>
              </a:ext>
            </a:extLst>
          </p:cNvPr>
          <p:cNvSpPr txBox="1"/>
          <p:nvPr/>
        </p:nvSpPr>
        <p:spPr>
          <a:xfrm>
            <a:off x="5424803" y="3019926"/>
            <a:ext cx="805521" cy="291511"/>
          </a:xfrm>
          <a:prstGeom prst="rect">
            <a:avLst/>
          </a:prstGeom>
          <a:noFill/>
          <a:ln cap="flat">
            <a:noFill/>
          </a:ln>
        </p:spPr>
        <p:txBody>
          <a:bodyPr vert="horz" wrap="none" lIns="82953" tIns="41476" rIns="82953" bIns="41476" anchor="t" anchorCtr="0" compatLnSpc="1">
            <a:spAutoFit/>
          </a:bodyPr>
          <a:lstStyle/>
          <a:p>
            <a:pPr defTabSz="829544">
              <a:defRPr sz="1800" b="0" i="0" u="none" strike="noStrike" kern="0" cap="none" spc="0" baseline="0">
                <a:solidFill>
                  <a:srgbClr val="000000"/>
                </a:solidFill>
                <a:uFillTx/>
              </a:defRPr>
            </a:pPr>
            <a:r>
              <a:rPr lang="en-GB" sz="1350" dirty="0">
                <a:solidFill>
                  <a:schemeClr val="bg1">
                    <a:lumMod val="50000"/>
                  </a:schemeClr>
                </a:solidFill>
                <a:latin typeface="Arial Narrow" pitchFamily="34"/>
              </a:rPr>
              <a:t>circulation</a:t>
            </a:r>
          </a:p>
        </p:txBody>
      </p:sp>
      <p:sp>
        <p:nvSpPr>
          <p:cNvPr id="18" name="TextBox 26">
            <a:extLst>
              <a:ext uri="{FF2B5EF4-FFF2-40B4-BE49-F238E27FC236}">
                <a16:creationId xmlns:a16="http://schemas.microsoft.com/office/drawing/2014/main" id="{CADB8A1D-1012-4D9E-ADEA-AEF666AFF1B2}"/>
              </a:ext>
            </a:extLst>
          </p:cNvPr>
          <p:cNvSpPr txBox="1"/>
          <p:nvPr/>
        </p:nvSpPr>
        <p:spPr>
          <a:xfrm>
            <a:off x="5470252" y="3621566"/>
            <a:ext cx="856303" cy="291511"/>
          </a:xfrm>
          <a:prstGeom prst="rect">
            <a:avLst/>
          </a:prstGeom>
          <a:noFill/>
          <a:ln cap="flat">
            <a:noFill/>
          </a:ln>
        </p:spPr>
        <p:txBody>
          <a:bodyPr vert="horz" wrap="square" lIns="82953" tIns="41476" rIns="82953" bIns="41476" anchor="t" anchorCtr="0" compatLnSpc="1">
            <a:spAutoFit/>
          </a:bodyPr>
          <a:lstStyle/>
          <a:p>
            <a:pPr defTabSz="829544">
              <a:defRPr sz="1800" b="0" i="0" u="none" strike="noStrike" kern="0" cap="none" spc="0" baseline="0">
                <a:solidFill>
                  <a:srgbClr val="000000"/>
                </a:solidFill>
                <a:uFillTx/>
              </a:defRPr>
            </a:pPr>
            <a:r>
              <a:rPr lang="pt-PT" sz="1350" dirty="0" err="1">
                <a:solidFill>
                  <a:schemeClr val="bg1">
                    <a:lumMod val="50000"/>
                  </a:schemeClr>
                </a:solidFill>
                <a:latin typeface="Arial Narrow" pitchFamily="34"/>
              </a:rPr>
              <a:t>production</a:t>
            </a:r>
            <a:endParaRPr lang="en-GB" sz="1350" dirty="0">
              <a:solidFill>
                <a:schemeClr val="bg1">
                  <a:lumMod val="50000"/>
                </a:schemeClr>
              </a:solidFill>
              <a:latin typeface="Arial Narrow" pitchFamily="34"/>
            </a:endParaRPr>
          </a:p>
        </p:txBody>
      </p:sp>
      <p:sp>
        <p:nvSpPr>
          <p:cNvPr id="19" name="TextBox 28">
            <a:extLst>
              <a:ext uri="{FF2B5EF4-FFF2-40B4-BE49-F238E27FC236}">
                <a16:creationId xmlns:a16="http://schemas.microsoft.com/office/drawing/2014/main" id="{60F91FFA-4730-49FE-B079-9F25F38D9BAA}"/>
              </a:ext>
            </a:extLst>
          </p:cNvPr>
          <p:cNvSpPr txBox="1"/>
          <p:nvPr/>
        </p:nvSpPr>
        <p:spPr>
          <a:xfrm>
            <a:off x="7272275" y="3055584"/>
            <a:ext cx="356505" cy="291511"/>
          </a:xfrm>
          <a:prstGeom prst="rect">
            <a:avLst/>
          </a:prstGeom>
          <a:noFill/>
          <a:ln cap="flat">
            <a:noFill/>
          </a:ln>
        </p:spPr>
        <p:txBody>
          <a:bodyPr vert="horz" wrap="square" lIns="82953" tIns="41476" rIns="82953" bIns="41476" anchor="t" anchorCtr="0" compatLnSpc="1">
            <a:spAutoFit/>
          </a:bodyPr>
          <a:lstStyle/>
          <a:p>
            <a:pPr defTabSz="829544">
              <a:defRPr sz="1800" b="0" i="0" u="none" strike="noStrike" kern="0" cap="none" spc="0" baseline="0">
                <a:solidFill>
                  <a:srgbClr val="000000"/>
                </a:solidFill>
                <a:uFillTx/>
              </a:defRPr>
            </a:pPr>
            <a:r>
              <a:rPr lang="pt-PT" sz="1350" b="1" dirty="0">
                <a:solidFill>
                  <a:srgbClr val="000000"/>
                </a:solidFill>
                <a:latin typeface="Arial Narrow" pitchFamily="34"/>
              </a:rPr>
              <a:t>LP</a:t>
            </a:r>
            <a:endParaRPr lang="en-GB" sz="1350" b="1" dirty="0">
              <a:solidFill>
                <a:srgbClr val="000000"/>
              </a:solidFill>
              <a:latin typeface="Arial Narrow" pitchFamily="34"/>
            </a:endParaRPr>
          </a:p>
        </p:txBody>
      </p:sp>
      <p:sp>
        <p:nvSpPr>
          <p:cNvPr id="20" name="TextBox 29">
            <a:extLst>
              <a:ext uri="{FF2B5EF4-FFF2-40B4-BE49-F238E27FC236}">
                <a16:creationId xmlns:a16="http://schemas.microsoft.com/office/drawing/2014/main" id="{0985831E-5287-4AC8-97EC-7F343B332B98}"/>
              </a:ext>
            </a:extLst>
          </p:cNvPr>
          <p:cNvSpPr txBox="1"/>
          <p:nvPr/>
        </p:nvSpPr>
        <p:spPr>
          <a:xfrm>
            <a:off x="7307632" y="3730018"/>
            <a:ext cx="380726" cy="291511"/>
          </a:xfrm>
          <a:prstGeom prst="rect">
            <a:avLst/>
          </a:prstGeom>
          <a:noFill/>
          <a:ln cap="flat">
            <a:noFill/>
          </a:ln>
        </p:spPr>
        <p:txBody>
          <a:bodyPr vert="horz" wrap="none" lIns="82953" tIns="41476" rIns="82953" bIns="41476" anchor="t" anchorCtr="0" compatLnSpc="1">
            <a:spAutoFit/>
          </a:bodyPr>
          <a:lstStyle/>
          <a:p>
            <a:pPr defTabSz="829544">
              <a:defRPr sz="1800" b="0" i="0" u="none" strike="noStrike" kern="0" cap="none" spc="0" baseline="0">
                <a:solidFill>
                  <a:srgbClr val="000000"/>
                </a:solidFill>
                <a:uFillTx/>
              </a:defRPr>
            </a:pPr>
            <a:r>
              <a:rPr lang="pt-PT" sz="1350" b="1" dirty="0">
                <a:solidFill>
                  <a:srgbClr val="000000"/>
                </a:solidFill>
                <a:latin typeface="Arial Narrow" pitchFamily="34"/>
              </a:rPr>
              <a:t>MP</a:t>
            </a:r>
            <a:endParaRPr lang="en-GB" sz="1350" b="1" dirty="0">
              <a:solidFill>
                <a:srgbClr val="000000"/>
              </a:solidFill>
              <a:latin typeface="Arial Narrow" pitchFamily="34"/>
            </a:endParaRPr>
          </a:p>
        </p:txBody>
      </p:sp>
      <p:sp>
        <p:nvSpPr>
          <p:cNvPr id="21" name="Left Brace 30">
            <a:extLst>
              <a:ext uri="{FF2B5EF4-FFF2-40B4-BE49-F238E27FC236}">
                <a16:creationId xmlns:a16="http://schemas.microsoft.com/office/drawing/2014/main" id="{DE5BBBCF-6E77-4DDF-AFD1-87883017C109}"/>
              </a:ext>
            </a:extLst>
          </p:cNvPr>
          <p:cNvSpPr/>
          <p:nvPr/>
        </p:nvSpPr>
        <p:spPr>
          <a:xfrm>
            <a:off x="7620138" y="3005238"/>
            <a:ext cx="48918" cy="449403"/>
          </a:xfrm>
          <a:custGeom>
            <a:avLst>
              <a:gd name="f11" fmla="val 8333"/>
              <a:gd name="f12" fmla="val 50000"/>
            </a:avLst>
            <a:gdLst>
              <a:gd name="f2" fmla="val 10800000"/>
              <a:gd name="f3" fmla="val 5400000"/>
              <a:gd name="f4" fmla="val 180"/>
              <a:gd name="f5" fmla="val w"/>
              <a:gd name="f6" fmla="val h"/>
              <a:gd name="f7" fmla="val ss"/>
              <a:gd name="f8" fmla="val 0"/>
              <a:gd name="f9" fmla="*/ 5419351 1 1725033"/>
              <a:gd name="f10" fmla="+- 0 0 5400000"/>
              <a:gd name="f11" fmla="val 8333"/>
              <a:gd name="f12" fmla="val 50000"/>
              <a:gd name="f13" fmla="+- 0 0 -180"/>
              <a:gd name="f14" fmla="+- 0 0 -270"/>
              <a:gd name="f15" fmla="+- 0 0 -360"/>
              <a:gd name="f16" fmla="abs f5"/>
              <a:gd name="f17" fmla="abs f6"/>
              <a:gd name="f18" fmla="abs f7"/>
              <a:gd name="f19" fmla="val f8"/>
              <a:gd name="f20" fmla="val f12"/>
              <a:gd name="f21" fmla="val f11"/>
              <a:gd name="f22" fmla="+- 2700000 f3 0"/>
              <a:gd name="f23" fmla="*/ f13 f2 1"/>
              <a:gd name="f24" fmla="*/ f14 f2 1"/>
              <a:gd name="f25" fmla="*/ f15 f2 1"/>
              <a:gd name="f26" fmla="?: f16 f5 1"/>
              <a:gd name="f27" fmla="?: f17 f6 1"/>
              <a:gd name="f28" fmla="?: f18 f7 1"/>
              <a:gd name="f29" fmla="*/ f22 f9 1"/>
              <a:gd name="f30" fmla="*/ f23 1 f4"/>
              <a:gd name="f31" fmla="*/ f24 1 f4"/>
              <a:gd name="f32" fmla="*/ f25 1 f4"/>
              <a:gd name="f33" fmla="*/ f26 1 21600"/>
              <a:gd name="f34" fmla="*/ f27 1 21600"/>
              <a:gd name="f35" fmla="*/ 21600 f26 1"/>
              <a:gd name="f36" fmla="*/ 21600 f27 1"/>
              <a:gd name="f37" fmla="*/ f29 1 f2"/>
              <a:gd name="f38" fmla="+- f30 0 f3"/>
              <a:gd name="f39" fmla="+- f31 0 f3"/>
              <a:gd name="f40" fmla="+- f32 0 f3"/>
              <a:gd name="f41" fmla="min f34 f33"/>
              <a:gd name="f42" fmla="*/ f35 1 f28"/>
              <a:gd name="f43" fmla="*/ f36 1 f28"/>
              <a:gd name="f44" fmla="+- 0 0 f37"/>
              <a:gd name="f45" fmla="val f42"/>
              <a:gd name="f46" fmla="val f43"/>
              <a:gd name="f47" fmla="+- 0 0 f44"/>
              <a:gd name="f48" fmla="*/ f19 f41 1"/>
              <a:gd name="f49" fmla="+- f46 0 f19"/>
              <a:gd name="f50" fmla="+- f45 0 f19"/>
              <a:gd name="f51" fmla="*/ f47 f2 1"/>
              <a:gd name="f52" fmla="*/ f45 f41 1"/>
              <a:gd name="f53" fmla="*/ f46 f41 1"/>
              <a:gd name="f54" fmla="*/ f50 1 2"/>
              <a:gd name="f55" fmla="min f50 f49"/>
              <a:gd name="f56" fmla="*/ f49 f20 1"/>
              <a:gd name="f57" fmla="*/ f51 1 f9"/>
              <a:gd name="f58" fmla="+- f19 f54 0"/>
              <a:gd name="f59" fmla="*/ f55 f21 1"/>
              <a:gd name="f60" fmla="*/ f56 1 100000"/>
              <a:gd name="f61" fmla="+- f57 0 f3"/>
              <a:gd name="f62" fmla="*/ f54 f41 1"/>
              <a:gd name="f63" fmla="*/ f59 1 100000"/>
              <a:gd name="f64" fmla="cos 1 f61"/>
              <a:gd name="f65" fmla="sin 1 f61"/>
              <a:gd name="f66" fmla="*/ f58 f41 1"/>
              <a:gd name="f67" fmla="*/ f60 f41 1"/>
              <a:gd name="f68" fmla="+- f60 f63 0"/>
              <a:gd name="f69" fmla="+- 0 0 f64"/>
              <a:gd name="f70" fmla="+- 0 0 f65"/>
              <a:gd name="f71" fmla="*/ f63 f41 1"/>
              <a:gd name="f72" fmla="+- 0 0 f69"/>
              <a:gd name="f73" fmla="+- 0 0 f70"/>
              <a:gd name="f74" fmla="*/ f68 f41 1"/>
              <a:gd name="f75" fmla="*/ f72 f54 1"/>
              <a:gd name="f76" fmla="*/ f73 f63 1"/>
              <a:gd name="f77" fmla="+- f45 0 f75"/>
              <a:gd name="f78" fmla="+- f63 0 f76"/>
              <a:gd name="f79" fmla="+- f46 f76 0"/>
              <a:gd name="f80" fmla="+- f79 0 f63"/>
              <a:gd name="f81" fmla="*/ f77 f41 1"/>
              <a:gd name="f82" fmla="*/ f78 f41 1"/>
              <a:gd name="f83" fmla="*/ f80 f41 1"/>
            </a:gdLst>
            <a:ahLst/>
            <a:cxnLst>
              <a:cxn ang="3cd4">
                <a:pos x="hc" y="t"/>
              </a:cxn>
              <a:cxn ang="0">
                <a:pos x="r" y="vc"/>
              </a:cxn>
              <a:cxn ang="cd4">
                <a:pos x="hc" y="b"/>
              </a:cxn>
              <a:cxn ang="cd2">
                <a:pos x="l" y="vc"/>
              </a:cxn>
              <a:cxn ang="f38">
                <a:pos x="f52" y="f48"/>
              </a:cxn>
              <a:cxn ang="f39">
                <a:pos x="f48" y="f67"/>
              </a:cxn>
              <a:cxn ang="f40">
                <a:pos x="f52" y="f53"/>
              </a:cxn>
            </a:cxnLst>
            <a:rect l="f81" t="f82" r="f52" b="f83"/>
            <a:pathLst>
              <a:path stroke="0">
                <a:moveTo>
                  <a:pt x="f52" y="f53"/>
                </a:moveTo>
                <a:arcTo wR="f62" hR="f71" stAng="f3" swAng="f3"/>
                <a:lnTo>
                  <a:pt x="f66" y="f74"/>
                </a:lnTo>
                <a:arcTo wR="f62" hR="f71" stAng="f8" swAng="f10"/>
                <a:arcTo wR="f62" hR="f71" stAng="f3" swAng="f10"/>
                <a:lnTo>
                  <a:pt x="f66" y="f71"/>
                </a:lnTo>
                <a:arcTo wR="f62" hR="f71" stAng="f2" swAng="f3"/>
                <a:close/>
              </a:path>
              <a:path fill="none">
                <a:moveTo>
                  <a:pt x="f52" y="f53"/>
                </a:moveTo>
                <a:arcTo wR="f62" hR="f71" stAng="f3" swAng="f3"/>
                <a:lnTo>
                  <a:pt x="f66" y="f74"/>
                </a:lnTo>
                <a:arcTo wR="f62" hR="f71" stAng="f8" swAng="f10"/>
                <a:arcTo wR="f62" hR="f71" stAng="f3" swAng="f10"/>
                <a:lnTo>
                  <a:pt x="f66" y="f71"/>
                </a:lnTo>
                <a:arcTo wR="f62" hR="f71" stAng="f2" swAng="f3"/>
              </a:path>
            </a:pathLst>
          </a:custGeom>
          <a:noFill/>
          <a:ln w="6345" cap="flat">
            <a:solidFill>
              <a:srgbClr val="4472C4"/>
            </a:solidFill>
            <a:prstDash val="solid"/>
            <a:miter/>
          </a:ln>
        </p:spPr>
        <p:txBody>
          <a:bodyPr vert="horz" wrap="square" lIns="82953" tIns="41476" rIns="82953" bIns="41476" anchor="ctr" anchorCtr="1" compatLnSpc="1">
            <a:noAutofit/>
          </a:bodyPr>
          <a:lstStyle/>
          <a:p>
            <a:pPr algn="ctr" defTabSz="829544">
              <a:defRPr sz="1800" b="0" i="0" u="none" strike="noStrike" kern="0" cap="none" spc="0" baseline="0">
                <a:solidFill>
                  <a:srgbClr val="000000"/>
                </a:solidFill>
                <a:uFillTx/>
              </a:defRPr>
            </a:pPr>
            <a:endParaRPr lang="en-GB" sz="1350">
              <a:solidFill>
                <a:srgbClr val="000000"/>
              </a:solidFill>
              <a:latin typeface="Calibri"/>
            </a:endParaRPr>
          </a:p>
        </p:txBody>
      </p:sp>
      <p:sp>
        <p:nvSpPr>
          <p:cNvPr id="22" name="Left Brace 31">
            <a:extLst>
              <a:ext uri="{FF2B5EF4-FFF2-40B4-BE49-F238E27FC236}">
                <a16:creationId xmlns:a16="http://schemas.microsoft.com/office/drawing/2014/main" id="{4FC928CB-7D6F-4690-A370-65AECCAD9A37}"/>
              </a:ext>
            </a:extLst>
          </p:cNvPr>
          <p:cNvSpPr/>
          <p:nvPr/>
        </p:nvSpPr>
        <p:spPr>
          <a:xfrm>
            <a:off x="7608848" y="3612325"/>
            <a:ext cx="97129" cy="646185"/>
          </a:xfrm>
          <a:custGeom>
            <a:avLst>
              <a:gd name="f11" fmla="val 8333"/>
              <a:gd name="f12" fmla="val 50000"/>
            </a:avLst>
            <a:gdLst>
              <a:gd name="f2" fmla="val 10800000"/>
              <a:gd name="f3" fmla="val 5400000"/>
              <a:gd name="f4" fmla="val 180"/>
              <a:gd name="f5" fmla="val w"/>
              <a:gd name="f6" fmla="val h"/>
              <a:gd name="f7" fmla="val ss"/>
              <a:gd name="f8" fmla="val 0"/>
              <a:gd name="f9" fmla="*/ 5419351 1 1725033"/>
              <a:gd name="f10" fmla="+- 0 0 5400000"/>
              <a:gd name="f11" fmla="val 8333"/>
              <a:gd name="f12" fmla="val 50000"/>
              <a:gd name="f13" fmla="+- 0 0 -180"/>
              <a:gd name="f14" fmla="+- 0 0 -270"/>
              <a:gd name="f15" fmla="+- 0 0 -360"/>
              <a:gd name="f16" fmla="abs f5"/>
              <a:gd name="f17" fmla="abs f6"/>
              <a:gd name="f18" fmla="abs f7"/>
              <a:gd name="f19" fmla="val f8"/>
              <a:gd name="f20" fmla="val f12"/>
              <a:gd name="f21" fmla="val f11"/>
              <a:gd name="f22" fmla="+- 2700000 f3 0"/>
              <a:gd name="f23" fmla="*/ f13 f2 1"/>
              <a:gd name="f24" fmla="*/ f14 f2 1"/>
              <a:gd name="f25" fmla="*/ f15 f2 1"/>
              <a:gd name="f26" fmla="?: f16 f5 1"/>
              <a:gd name="f27" fmla="?: f17 f6 1"/>
              <a:gd name="f28" fmla="?: f18 f7 1"/>
              <a:gd name="f29" fmla="*/ f22 f9 1"/>
              <a:gd name="f30" fmla="*/ f23 1 f4"/>
              <a:gd name="f31" fmla="*/ f24 1 f4"/>
              <a:gd name="f32" fmla="*/ f25 1 f4"/>
              <a:gd name="f33" fmla="*/ f26 1 21600"/>
              <a:gd name="f34" fmla="*/ f27 1 21600"/>
              <a:gd name="f35" fmla="*/ 21600 f26 1"/>
              <a:gd name="f36" fmla="*/ 21600 f27 1"/>
              <a:gd name="f37" fmla="*/ f29 1 f2"/>
              <a:gd name="f38" fmla="+- f30 0 f3"/>
              <a:gd name="f39" fmla="+- f31 0 f3"/>
              <a:gd name="f40" fmla="+- f32 0 f3"/>
              <a:gd name="f41" fmla="min f34 f33"/>
              <a:gd name="f42" fmla="*/ f35 1 f28"/>
              <a:gd name="f43" fmla="*/ f36 1 f28"/>
              <a:gd name="f44" fmla="+- 0 0 f37"/>
              <a:gd name="f45" fmla="val f42"/>
              <a:gd name="f46" fmla="val f43"/>
              <a:gd name="f47" fmla="+- 0 0 f44"/>
              <a:gd name="f48" fmla="*/ f19 f41 1"/>
              <a:gd name="f49" fmla="+- f46 0 f19"/>
              <a:gd name="f50" fmla="+- f45 0 f19"/>
              <a:gd name="f51" fmla="*/ f47 f2 1"/>
              <a:gd name="f52" fmla="*/ f45 f41 1"/>
              <a:gd name="f53" fmla="*/ f46 f41 1"/>
              <a:gd name="f54" fmla="*/ f50 1 2"/>
              <a:gd name="f55" fmla="min f50 f49"/>
              <a:gd name="f56" fmla="*/ f49 f20 1"/>
              <a:gd name="f57" fmla="*/ f51 1 f9"/>
              <a:gd name="f58" fmla="+- f19 f54 0"/>
              <a:gd name="f59" fmla="*/ f55 f21 1"/>
              <a:gd name="f60" fmla="*/ f56 1 100000"/>
              <a:gd name="f61" fmla="+- f57 0 f3"/>
              <a:gd name="f62" fmla="*/ f54 f41 1"/>
              <a:gd name="f63" fmla="*/ f59 1 100000"/>
              <a:gd name="f64" fmla="cos 1 f61"/>
              <a:gd name="f65" fmla="sin 1 f61"/>
              <a:gd name="f66" fmla="*/ f58 f41 1"/>
              <a:gd name="f67" fmla="*/ f60 f41 1"/>
              <a:gd name="f68" fmla="+- f60 f63 0"/>
              <a:gd name="f69" fmla="+- 0 0 f64"/>
              <a:gd name="f70" fmla="+- 0 0 f65"/>
              <a:gd name="f71" fmla="*/ f63 f41 1"/>
              <a:gd name="f72" fmla="+- 0 0 f69"/>
              <a:gd name="f73" fmla="+- 0 0 f70"/>
              <a:gd name="f74" fmla="*/ f68 f41 1"/>
              <a:gd name="f75" fmla="*/ f72 f54 1"/>
              <a:gd name="f76" fmla="*/ f73 f63 1"/>
              <a:gd name="f77" fmla="+- f45 0 f75"/>
              <a:gd name="f78" fmla="+- f63 0 f76"/>
              <a:gd name="f79" fmla="+- f46 f76 0"/>
              <a:gd name="f80" fmla="+- f79 0 f63"/>
              <a:gd name="f81" fmla="*/ f77 f41 1"/>
              <a:gd name="f82" fmla="*/ f78 f41 1"/>
              <a:gd name="f83" fmla="*/ f80 f41 1"/>
            </a:gdLst>
            <a:ahLst/>
            <a:cxnLst>
              <a:cxn ang="3cd4">
                <a:pos x="hc" y="t"/>
              </a:cxn>
              <a:cxn ang="0">
                <a:pos x="r" y="vc"/>
              </a:cxn>
              <a:cxn ang="cd4">
                <a:pos x="hc" y="b"/>
              </a:cxn>
              <a:cxn ang="cd2">
                <a:pos x="l" y="vc"/>
              </a:cxn>
              <a:cxn ang="f38">
                <a:pos x="f52" y="f48"/>
              </a:cxn>
              <a:cxn ang="f39">
                <a:pos x="f48" y="f67"/>
              </a:cxn>
              <a:cxn ang="f40">
                <a:pos x="f52" y="f53"/>
              </a:cxn>
            </a:cxnLst>
            <a:rect l="f81" t="f82" r="f52" b="f83"/>
            <a:pathLst>
              <a:path stroke="0">
                <a:moveTo>
                  <a:pt x="f52" y="f53"/>
                </a:moveTo>
                <a:arcTo wR="f62" hR="f71" stAng="f3" swAng="f3"/>
                <a:lnTo>
                  <a:pt x="f66" y="f74"/>
                </a:lnTo>
                <a:arcTo wR="f62" hR="f71" stAng="f8" swAng="f10"/>
                <a:arcTo wR="f62" hR="f71" stAng="f3" swAng="f10"/>
                <a:lnTo>
                  <a:pt x="f66" y="f71"/>
                </a:lnTo>
                <a:arcTo wR="f62" hR="f71" stAng="f2" swAng="f3"/>
                <a:close/>
              </a:path>
              <a:path fill="none">
                <a:moveTo>
                  <a:pt x="f52" y="f53"/>
                </a:moveTo>
                <a:arcTo wR="f62" hR="f71" stAng="f3" swAng="f3"/>
                <a:lnTo>
                  <a:pt x="f66" y="f74"/>
                </a:lnTo>
                <a:arcTo wR="f62" hR="f71" stAng="f8" swAng="f10"/>
                <a:arcTo wR="f62" hR="f71" stAng="f3" swAng="f10"/>
                <a:lnTo>
                  <a:pt x="f66" y="f71"/>
                </a:lnTo>
                <a:arcTo wR="f62" hR="f71" stAng="f2" swAng="f3"/>
              </a:path>
            </a:pathLst>
          </a:custGeom>
          <a:noFill/>
          <a:ln w="6345" cap="flat">
            <a:solidFill>
              <a:srgbClr val="4472C4"/>
            </a:solidFill>
            <a:prstDash val="solid"/>
            <a:miter/>
          </a:ln>
        </p:spPr>
        <p:txBody>
          <a:bodyPr vert="horz" wrap="square" lIns="82953" tIns="41476" rIns="82953" bIns="41476" anchor="ctr" anchorCtr="1" compatLnSpc="1">
            <a:noAutofit/>
          </a:bodyPr>
          <a:lstStyle/>
          <a:p>
            <a:pPr algn="ctr" defTabSz="829544">
              <a:defRPr sz="1800" b="0" i="0" u="none" strike="noStrike" kern="0" cap="none" spc="0" baseline="0">
                <a:solidFill>
                  <a:srgbClr val="000000"/>
                </a:solidFill>
                <a:uFillTx/>
              </a:defRPr>
            </a:pPr>
            <a:endParaRPr lang="en-GB" sz="1350">
              <a:solidFill>
                <a:srgbClr val="000000"/>
              </a:solidFill>
              <a:latin typeface="Calibri"/>
            </a:endParaRPr>
          </a:p>
        </p:txBody>
      </p:sp>
      <p:sp>
        <p:nvSpPr>
          <p:cNvPr id="23" name="Right Brace 32">
            <a:extLst>
              <a:ext uri="{FF2B5EF4-FFF2-40B4-BE49-F238E27FC236}">
                <a16:creationId xmlns:a16="http://schemas.microsoft.com/office/drawing/2014/main" id="{74876C7C-FD2F-49A7-BEC2-8D4BE7BE4FC1}"/>
              </a:ext>
            </a:extLst>
          </p:cNvPr>
          <p:cNvSpPr/>
          <p:nvPr/>
        </p:nvSpPr>
        <p:spPr>
          <a:xfrm rot="16200004">
            <a:off x="5788129" y="2804151"/>
            <a:ext cx="201038" cy="3767503"/>
          </a:xfrm>
          <a:custGeom>
            <a:avLst>
              <a:gd name="f12" fmla="val 8333"/>
              <a:gd name="f13" fmla="val 50000"/>
            </a:avLst>
            <a:gdLst>
              <a:gd name="f2" fmla="val 10800000"/>
              <a:gd name="f3" fmla="val 5400000"/>
              <a:gd name="f4" fmla="val 16200000"/>
              <a:gd name="f5" fmla="val 180"/>
              <a:gd name="f6" fmla="val w"/>
              <a:gd name="f7" fmla="val h"/>
              <a:gd name="f8" fmla="val ss"/>
              <a:gd name="f9" fmla="val 0"/>
              <a:gd name="f10" fmla="*/ 5419351 1 1725033"/>
              <a:gd name="f11" fmla="+- 0 0 5400000"/>
              <a:gd name="f12" fmla="val 8333"/>
              <a:gd name="f13" fmla="val 50000"/>
              <a:gd name="f14" fmla="+- 0 0 -180"/>
              <a:gd name="f15" fmla="+- 0 0 -270"/>
              <a:gd name="f16" fmla="+- 0 0 -360"/>
              <a:gd name="f17" fmla="abs f6"/>
              <a:gd name="f18" fmla="abs f7"/>
              <a:gd name="f19" fmla="abs f8"/>
              <a:gd name="f20" fmla="val f9"/>
              <a:gd name="f21" fmla="val f13"/>
              <a:gd name="f22" fmla="val f12"/>
              <a:gd name="f23" fmla="+- 2700000 f3 0"/>
              <a:gd name="f24" fmla="*/ f14 f2 1"/>
              <a:gd name="f25" fmla="*/ f15 f2 1"/>
              <a:gd name="f26" fmla="*/ f16 f2 1"/>
              <a:gd name="f27" fmla="?: f17 f6 1"/>
              <a:gd name="f28" fmla="?: f18 f7 1"/>
              <a:gd name="f29" fmla="?: f19 f8 1"/>
              <a:gd name="f30" fmla="*/ f23 f10 1"/>
              <a:gd name="f31" fmla="*/ f24 1 f5"/>
              <a:gd name="f32" fmla="*/ f25 1 f5"/>
              <a:gd name="f33" fmla="*/ f26 1 f5"/>
              <a:gd name="f34" fmla="*/ f27 1 21600"/>
              <a:gd name="f35" fmla="*/ f28 1 21600"/>
              <a:gd name="f36" fmla="*/ 21600 f27 1"/>
              <a:gd name="f37" fmla="*/ 21600 f28 1"/>
              <a:gd name="f38" fmla="*/ f30 1 f2"/>
              <a:gd name="f39" fmla="+- f31 0 f3"/>
              <a:gd name="f40" fmla="+- f32 0 f3"/>
              <a:gd name="f41" fmla="+- f33 0 f3"/>
              <a:gd name="f42" fmla="min f35 f34"/>
              <a:gd name="f43" fmla="*/ f36 1 f29"/>
              <a:gd name="f44" fmla="*/ f37 1 f29"/>
              <a:gd name="f45" fmla="+- 0 0 f38"/>
              <a:gd name="f46" fmla="val f43"/>
              <a:gd name="f47" fmla="val f44"/>
              <a:gd name="f48" fmla="+- 0 0 f45"/>
              <a:gd name="f49" fmla="*/ f20 f42 1"/>
              <a:gd name="f50" fmla="+- f47 0 f20"/>
              <a:gd name="f51" fmla="+- f46 0 f20"/>
              <a:gd name="f52" fmla="*/ f48 f2 1"/>
              <a:gd name="f53" fmla="*/ f46 f42 1"/>
              <a:gd name="f54" fmla="*/ f47 f42 1"/>
              <a:gd name="f55" fmla="*/ f51 1 2"/>
              <a:gd name="f56" fmla="min f51 f50"/>
              <a:gd name="f57" fmla="*/ f50 f21 1"/>
              <a:gd name="f58" fmla="*/ f52 1 f10"/>
              <a:gd name="f59" fmla="+- f20 f55 0"/>
              <a:gd name="f60" fmla="*/ f56 f22 1"/>
              <a:gd name="f61" fmla="*/ f57 1 100000"/>
              <a:gd name="f62" fmla="+- f58 0 f3"/>
              <a:gd name="f63" fmla="*/ f55 f42 1"/>
              <a:gd name="f64" fmla="*/ f60 1 100000"/>
              <a:gd name="f65" fmla="cos 1 f62"/>
              <a:gd name="f66" fmla="sin 1 f62"/>
              <a:gd name="f67" fmla="*/ f59 f42 1"/>
              <a:gd name="f68" fmla="*/ f61 f42 1"/>
              <a:gd name="f69" fmla="+- f61 0 f64"/>
              <a:gd name="f70" fmla="+- f47 0 f64"/>
              <a:gd name="f71" fmla="+- 0 0 f65"/>
              <a:gd name="f72" fmla="+- 0 0 f66"/>
              <a:gd name="f73" fmla="*/ f64 f42 1"/>
              <a:gd name="f74" fmla="+- 0 0 f71"/>
              <a:gd name="f75" fmla="+- 0 0 f72"/>
              <a:gd name="f76" fmla="*/ f69 f42 1"/>
              <a:gd name="f77" fmla="*/ f70 f42 1"/>
              <a:gd name="f78" fmla="*/ f74 f55 1"/>
              <a:gd name="f79" fmla="*/ f75 f64 1"/>
              <a:gd name="f80" fmla="+- f20 f78 0"/>
              <a:gd name="f81" fmla="+- f64 0 f79"/>
              <a:gd name="f82" fmla="+- f47 f79 0"/>
              <a:gd name="f83" fmla="+- f82 0 f64"/>
              <a:gd name="f84" fmla="*/ f81 f42 1"/>
              <a:gd name="f85" fmla="*/ f80 f42 1"/>
              <a:gd name="f86" fmla="*/ f83 f42 1"/>
            </a:gdLst>
            <a:ahLst/>
            <a:cxnLst>
              <a:cxn ang="3cd4">
                <a:pos x="hc" y="t"/>
              </a:cxn>
              <a:cxn ang="0">
                <a:pos x="r" y="vc"/>
              </a:cxn>
              <a:cxn ang="cd4">
                <a:pos x="hc" y="b"/>
              </a:cxn>
              <a:cxn ang="cd2">
                <a:pos x="l" y="vc"/>
              </a:cxn>
              <a:cxn ang="f39">
                <a:pos x="f49" y="f49"/>
              </a:cxn>
              <a:cxn ang="f40">
                <a:pos x="f53" y="f68"/>
              </a:cxn>
              <a:cxn ang="f41">
                <a:pos x="f49" y="f54"/>
              </a:cxn>
            </a:cxnLst>
            <a:rect l="f49" t="f84" r="f85" b="f86"/>
            <a:pathLst>
              <a:path stroke="0">
                <a:moveTo>
                  <a:pt x="f49" y="f49"/>
                </a:moveTo>
                <a:arcTo wR="f63" hR="f73" stAng="f4" swAng="f3"/>
                <a:lnTo>
                  <a:pt x="f67" y="f76"/>
                </a:lnTo>
                <a:arcTo wR="f63" hR="f73" stAng="f2" swAng="f11"/>
                <a:arcTo wR="f63" hR="f73" stAng="f4" swAng="f11"/>
                <a:lnTo>
                  <a:pt x="f67" y="f77"/>
                </a:lnTo>
                <a:arcTo wR="f63" hR="f73" stAng="f9" swAng="f3"/>
                <a:close/>
              </a:path>
              <a:path fill="none">
                <a:moveTo>
                  <a:pt x="f49" y="f49"/>
                </a:moveTo>
                <a:arcTo wR="f63" hR="f73" stAng="f4" swAng="f3"/>
                <a:lnTo>
                  <a:pt x="f67" y="f76"/>
                </a:lnTo>
                <a:arcTo wR="f63" hR="f73" stAng="f2" swAng="f11"/>
                <a:arcTo wR="f63" hR="f73" stAng="f4" swAng="f11"/>
                <a:lnTo>
                  <a:pt x="f67" y="f77"/>
                </a:lnTo>
                <a:arcTo wR="f63" hR="f73" stAng="f9" swAng="f3"/>
              </a:path>
            </a:pathLst>
          </a:custGeom>
          <a:noFill/>
          <a:ln w="6345" cap="flat">
            <a:solidFill>
              <a:srgbClr val="4472C4"/>
            </a:solidFill>
            <a:prstDash val="solid"/>
            <a:miter/>
          </a:ln>
        </p:spPr>
        <p:txBody>
          <a:bodyPr vert="horz" wrap="square" lIns="82953" tIns="41476" rIns="82953" bIns="41476" anchor="ctr" anchorCtr="1" compatLnSpc="1">
            <a:noAutofit/>
          </a:bodyPr>
          <a:lstStyle/>
          <a:p>
            <a:pPr algn="ctr" defTabSz="829544">
              <a:defRPr sz="1800" b="0" i="0" u="none" strike="noStrike" kern="0" cap="none" spc="0" baseline="0">
                <a:solidFill>
                  <a:srgbClr val="000000"/>
                </a:solidFill>
                <a:uFillTx/>
              </a:defRPr>
            </a:pPr>
            <a:endParaRPr lang="en-GB" sz="1350">
              <a:solidFill>
                <a:srgbClr val="000000"/>
              </a:solidFill>
              <a:latin typeface="Calibri"/>
            </a:endParaRPr>
          </a:p>
        </p:txBody>
      </p:sp>
      <p:sp>
        <p:nvSpPr>
          <p:cNvPr id="24" name="Right Brace 33">
            <a:extLst>
              <a:ext uri="{FF2B5EF4-FFF2-40B4-BE49-F238E27FC236}">
                <a16:creationId xmlns:a16="http://schemas.microsoft.com/office/drawing/2014/main" id="{76DE9C6F-AD0E-4C37-A1EB-B2CC8C11D1F8}"/>
              </a:ext>
            </a:extLst>
          </p:cNvPr>
          <p:cNvSpPr/>
          <p:nvPr/>
        </p:nvSpPr>
        <p:spPr>
          <a:xfrm>
            <a:off x="4506139" y="3177612"/>
            <a:ext cx="193905" cy="831680"/>
          </a:xfrm>
          <a:custGeom>
            <a:avLst>
              <a:gd name="f12" fmla="val 8333"/>
              <a:gd name="f13" fmla="val 50000"/>
            </a:avLst>
            <a:gdLst>
              <a:gd name="f2" fmla="val 10800000"/>
              <a:gd name="f3" fmla="val 5400000"/>
              <a:gd name="f4" fmla="val 16200000"/>
              <a:gd name="f5" fmla="val 180"/>
              <a:gd name="f6" fmla="val w"/>
              <a:gd name="f7" fmla="val h"/>
              <a:gd name="f8" fmla="val ss"/>
              <a:gd name="f9" fmla="val 0"/>
              <a:gd name="f10" fmla="*/ 5419351 1 1725033"/>
              <a:gd name="f11" fmla="+- 0 0 5400000"/>
              <a:gd name="f12" fmla="val 8333"/>
              <a:gd name="f13" fmla="val 50000"/>
              <a:gd name="f14" fmla="+- 0 0 -180"/>
              <a:gd name="f15" fmla="+- 0 0 -270"/>
              <a:gd name="f16" fmla="+- 0 0 -360"/>
              <a:gd name="f17" fmla="abs f6"/>
              <a:gd name="f18" fmla="abs f7"/>
              <a:gd name="f19" fmla="abs f8"/>
              <a:gd name="f20" fmla="val f9"/>
              <a:gd name="f21" fmla="val f13"/>
              <a:gd name="f22" fmla="val f12"/>
              <a:gd name="f23" fmla="+- 2700000 f3 0"/>
              <a:gd name="f24" fmla="*/ f14 f2 1"/>
              <a:gd name="f25" fmla="*/ f15 f2 1"/>
              <a:gd name="f26" fmla="*/ f16 f2 1"/>
              <a:gd name="f27" fmla="?: f17 f6 1"/>
              <a:gd name="f28" fmla="?: f18 f7 1"/>
              <a:gd name="f29" fmla="?: f19 f8 1"/>
              <a:gd name="f30" fmla="*/ f23 f10 1"/>
              <a:gd name="f31" fmla="*/ f24 1 f5"/>
              <a:gd name="f32" fmla="*/ f25 1 f5"/>
              <a:gd name="f33" fmla="*/ f26 1 f5"/>
              <a:gd name="f34" fmla="*/ f27 1 21600"/>
              <a:gd name="f35" fmla="*/ f28 1 21600"/>
              <a:gd name="f36" fmla="*/ 21600 f27 1"/>
              <a:gd name="f37" fmla="*/ 21600 f28 1"/>
              <a:gd name="f38" fmla="*/ f30 1 f2"/>
              <a:gd name="f39" fmla="+- f31 0 f3"/>
              <a:gd name="f40" fmla="+- f32 0 f3"/>
              <a:gd name="f41" fmla="+- f33 0 f3"/>
              <a:gd name="f42" fmla="min f35 f34"/>
              <a:gd name="f43" fmla="*/ f36 1 f29"/>
              <a:gd name="f44" fmla="*/ f37 1 f29"/>
              <a:gd name="f45" fmla="+- 0 0 f38"/>
              <a:gd name="f46" fmla="val f43"/>
              <a:gd name="f47" fmla="val f44"/>
              <a:gd name="f48" fmla="+- 0 0 f45"/>
              <a:gd name="f49" fmla="*/ f20 f42 1"/>
              <a:gd name="f50" fmla="+- f47 0 f20"/>
              <a:gd name="f51" fmla="+- f46 0 f20"/>
              <a:gd name="f52" fmla="*/ f48 f2 1"/>
              <a:gd name="f53" fmla="*/ f46 f42 1"/>
              <a:gd name="f54" fmla="*/ f47 f42 1"/>
              <a:gd name="f55" fmla="*/ f51 1 2"/>
              <a:gd name="f56" fmla="min f51 f50"/>
              <a:gd name="f57" fmla="*/ f50 f21 1"/>
              <a:gd name="f58" fmla="*/ f52 1 f10"/>
              <a:gd name="f59" fmla="+- f20 f55 0"/>
              <a:gd name="f60" fmla="*/ f56 f22 1"/>
              <a:gd name="f61" fmla="*/ f57 1 100000"/>
              <a:gd name="f62" fmla="+- f58 0 f3"/>
              <a:gd name="f63" fmla="*/ f55 f42 1"/>
              <a:gd name="f64" fmla="*/ f60 1 100000"/>
              <a:gd name="f65" fmla="cos 1 f62"/>
              <a:gd name="f66" fmla="sin 1 f62"/>
              <a:gd name="f67" fmla="*/ f59 f42 1"/>
              <a:gd name="f68" fmla="*/ f61 f42 1"/>
              <a:gd name="f69" fmla="+- f61 0 f64"/>
              <a:gd name="f70" fmla="+- f47 0 f64"/>
              <a:gd name="f71" fmla="+- 0 0 f65"/>
              <a:gd name="f72" fmla="+- 0 0 f66"/>
              <a:gd name="f73" fmla="*/ f64 f42 1"/>
              <a:gd name="f74" fmla="+- 0 0 f71"/>
              <a:gd name="f75" fmla="+- 0 0 f72"/>
              <a:gd name="f76" fmla="*/ f69 f42 1"/>
              <a:gd name="f77" fmla="*/ f70 f42 1"/>
              <a:gd name="f78" fmla="*/ f74 f55 1"/>
              <a:gd name="f79" fmla="*/ f75 f64 1"/>
              <a:gd name="f80" fmla="+- f20 f78 0"/>
              <a:gd name="f81" fmla="+- f64 0 f79"/>
              <a:gd name="f82" fmla="+- f47 f79 0"/>
              <a:gd name="f83" fmla="+- f82 0 f64"/>
              <a:gd name="f84" fmla="*/ f81 f42 1"/>
              <a:gd name="f85" fmla="*/ f80 f42 1"/>
              <a:gd name="f86" fmla="*/ f83 f42 1"/>
            </a:gdLst>
            <a:ahLst/>
            <a:cxnLst>
              <a:cxn ang="3cd4">
                <a:pos x="hc" y="t"/>
              </a:cxn>
              <a:cxn ang="0">
                <a:pos x="r" y="vc"/>
              </a:cxn>
              <a:cxn ang="cd4">
                <a:pos x="hc" y="b"/>
              </a:cxn>
              <a:cxn ang="cd2">
                <a:pos x="l" y="vc"/>
              </a:cxn>
              <a:cxn ang="f39">
                <a:pos x="f49" y="f49"/>
              </a:cxn>
              <a:cxn ang="f40">
                <a:pos x="f53" y="f68"/>
              </a:cxn>
              <a:cxn ang="f41">
                <a:pos x="f49" y="f54"/>
              </a:cxn>
            </a:cxnLst>
            <a:rect l="f49" t="f84" r="f85" b="f86"/>
            <a:pathLst>
              <a:path stroke="0">
                <a:moveTo>
                  <a:pt x="f49" y="f49"/>
                </a:moveTo>
                <a:arcTo wR="f63" hR="f73" stAng="f4" swAng="f3"/>
                <a:lnTo>
                  <a:pt x="f67" y="f76"/>
                </a:lnTo>
                <a:arcTo wR="f63" hR="f73" stAng="f2" swAng="f11"/>
                <a:arcTo wR="f63" hR="f73" stAng="f4" swAng="f11"/>
                <a:lnTo>
                  <a:pt x="f67" y="f77"/>
                </a:lnTo>
                <a:arcTo wR="f63" hR="f73" stAng="f9" swAng="f3"/>
                <a:close/>
              </a:path>
              <a:path fill="none">
                <a:moveTo>
                  <a:pt x="f49" y="f49"/>
                </a:moveTo>
                <a:arcTo wR="f63" hR="f73" stAng="f4" swAng="f3"/>
                <a:lnTo>
                  <a:pt x="f67" y="f76"/>
                </a:lnTo>
                <a:arcTo wR="f63" hR="f73" stAng="f2" swAng="f11"/>
                <a:arcTo wR="f63" hR="f73" stAng="f4" swAng="f11"/>
                <a:lnTo>
                  <a:pt x="f67" y="f77"/>
                </a:lnTo>
                <a:arcTo wR="f63" hR="f73" stAng="f9" swAng="f3"/>
              </a:path>
            </a:pathLst>
          </a:custGeom>
          <a:noFill/>
          <a:ln w="6345" cap="flat">
            <a:solidFill>
              <a:srgbClr val="4472C4"/>
            </a:solidFill>
            <a:prstDash val="solid"/>
            <a:miter/>
          </a:ln>
        </p:spPr>
        <p:txBody>
          <a:bodyPr vert="horz" wrap="square" lIns="82953" tIns="41476" rIns="82953" bIns="41476" anchor="ctr" anchorCtr="1" compatLnSpc="1">
            <a:noAutofit/>
          </a:bodyPr>
          <a:lstStyle/>
          <a:p>
            <a:pPr algn="ctr" defTabSz="829544">
              <a:defRPr sz="1800" b="0" i="0" u="none" strike="noStrike" kern="0" cap="none" spc="0" baseline="0">
                <a:solidFill>
                  <a:srgbClr val="000000"/>
                </a:solidFill>
                <a:uFillTx/>
              </a:defRPr>
            </a:pPr>
            <a:endParaRPr lang="en-GB" sz="1350">
              <a:solidFill>
                <a:srgbClr val="000000"/>
              </a:solidFill>
              <a:latin typeface="Calibri"/>
            </a:endParaRPr>
          </a:p>
        </p:txBody>
      </p:sp>
      <p:sp>
        <p:nvSpPr>
          <p:cNvPr id="25" name="TextBox 34">
            <a:extLst>
              <a:ext uri="{FF2B5EF4-FFF2-40B4-BE49-F238E27FC236}">
                <a16:creationId xmlns:a16="http://schemas.microsoft.com/office/drawing/2014/main" id="{7E6E1142-9331-4986-9773-53838B24872E}"/>
              </a:ext>
            </a:extLst>
          </p:cNvPr>
          <p:cNvSpPr txBox="1"/>
          <p:nvPr/>
        </p:nvSpPr>
        <p:spPr>
          <a:xfrm>
            <a:off x="7639912" y="2944672"/>
            <a:ext cx="4320907" cy="514649"/>
          </a:xfrm>
          <a:prstGeom prst="rect">
            <a:avLst/>
          </a:prstGeom>
          <a:noFill/>
          <a:ln cap="flat">
            <a:noFill/>
          </a:ln>
        </p:spPr>
        <p:txBody>
          <a:bodyPr vert="horz" wrap="none" lIns="82953" tIns="41476" rIns="82953" bIns="41476" anchor="t" anchorCtr="0" compatLnSpc="1">
            <a:spAutoFit/>
          </a:bodyPr>
          <a:lstStyle/>
          <a:p>
            <a:pPr defTabSz="829544">
              <a:defRPr sz="1800" b="0" i="0" u="none" strike="noStrike" kern="0" cap="none" spc="0" baseline="0">
                <a:solidFill>
                  <a:srgbClr val="000000"/>
                </a:solidFill>
                <a:uFillTx/>
              </a:defRPr>
            </a:pPr>
            <a:r>
              <a:rPr lang="pt-PT" sz="1400" dirty="0" err="1">
                <a:solidFill>
                  <a:srgbClr val="000000"/>
                </a:solidFill>
                <a:latin typeface="Arial Narrow" pitchFamily="34"/>
              </a:rPr>
              <a:t>Conflicts</a:t>
            </a:r>
            <a:r>
              <a:rPr lang="pt-PT" sz="1400" dirty="0">
                <a:solidFill>
                  <a:srgbClr val="000000"/>
                </a:solidFill>
                <a:latin typeface="Arial Narrow" pitchFamily="34"/>
              </a:rPr>
              <a:t> (</a:t>
            </a:r>
            <a:r>
              <a:rPr lang="pt-PT" sz="1400" dirty="0" err="1">
                <a:solidFill>
                  <a:srgbClr val="000000"/>
                </a:solidFill>
                <a:latin typeface="Arial Narrow" pitchFamily="34"/>
              </a:rPr>
              <a:t>class</a:t>
            </a:r>
            <a:r>
              <a:rPr lang="pt-PT" sz="1400" dirty="0">
                <a:solidFill>
                  <a:srgbClr val="000000"/>
                </a:solidFill>
                <a:latin typeface="Arial Narrow" pitchFamily="34"/>
              </a:rPr>
              <a:t>, </a:t>
            </a:r>
            <a:r>
              <a:rPr lang="pt-PT" sz="1400" dirty="0" err="1">
                <a:solidFill>
                  <a:srgbClr val="000000"/>
                </a:solidFill>
                <a:latin typeface="Arial Narrow" pitchFamily="34"/>
              </a:rPr>
              <a:t>gender</a:t>
            </a:r>
            <a:r>
              <a:rPr lang="pt-PT" sz="1400" dirty="0">
                <a:solidFill>
                  <a:srgbClr val="000000"/>
                </a:solidFill>
                <a:latin typeface="Arial Narrow" pitchFamily="34"/>
              </a:rPr>
              <a:t>, </a:t>
            </a:r>
            <a:r>
              <a:rPr lang="pt-PT" sz="1400" dirty="0" err="1">
                <a:solidFill>
                  <a:srgbClr val="000000"/>
                </a:solidFill>
                <a:latin typeface="Arial Narrow" pitchFamily="34"/>
              </a:rPr>
              <a:t>type</a:t>
            </a:r>
            <a:r>
              <a:rPr lang="pt-PT" sz="1400" dirty="0">
                <a:solidFill>
                  <a:srgbClr val="000000"/>
                </a:solidFill>
                <a:latin typeface="Arial Narrow" pitchFamily="34"/>
              </a:rPr>
              <a:t> </a:t>
            </a:r>
            <a:r>
              <a:rPr lang="pt-PT" sz="1400" dirty="0" err="1">
                <a:solidFill>
                  <a:srgbClr val="000000"/>
                </a:solidFill>
                <a:latin typeface="Arial Narrow" pitchFamily="34"/>
              </a:rPr>
              <a:t>of</a:t>
            </a:r>
            <a:r>
              <a:rPr lang="pt-PT" sz="1400" dirty="0">
                <a:solidFill>
                  <a:srgbClr val="000000"/>
                </a:solidFill>
                <a:latin typeface="Arial Narrow" pitchFamily="34"/>
              </a:rPr>
              <a:t> </a:t>
            </a:r>
            <a:r>
              <a:rPr lang="pt-PT" sz="1400" dirty="0" err="1">
                <a:solidFill>
                  <a:srgbClr val="000000"/>
                </a:solidFill>
                <a:latin typeface="Arial Narrow" pitchFamily="34"/>
              </a:rPr>
              <a:t>workers</a:t>
            </a:r>
            <a:r>
              <a:rPr lang="pt-PT" sz="1400" dirty="0">
                <a:solidFill>
                  <a:srgbClr val="000000"/>
                </a:solidFill>
                <a:latin typeface="Arial Narrow" pitchFamily="34"/>
              </a:rPr>
              <a:t>) </a:t>
            </a:r>
            <a:r>
              <a:rPr lang="pt-PT" sz="1400" dirty="0" err="1">
                <a:solidFill>
                  <a:srgbClr val="000000"/>
                </a:solidFill>
                <a:latin typeface="Arial Narrow" pitchFamily="34"/>
              </a:rPr>
              <a:t>over</a:t>
            </a:r>
            <a:r>
              <a:rPr lang="pt-PT" sz="1400" dirty="0">
                <a:solidFill>
                  <a:srgbClr val="000000"/>
                </a:solidFill>
                <a:latin typeface="Arial Narrow" pitchFamily="34"/>
              </a:rPr>
              <a:t> </a:t>
            </a:r>
            <a:r>
              <a:rPr lang="pt-PT" sz="1400" dirty="0" err="1">
                <a:solidFill>
                  <a:srgbClr val="000000"/>
                </a:solidFill>
                <a:latin typeface="Arial Narrow" pitchFamily="34"/>
              </a:rPr>
              <a:t>the</a:t>
            </a:r>
            <a:r>
              <a:rPr lang="pt-PT" sz="1400" dirty="0">
                <a:solidFill>
                  <a:srgbClr val="000000"/>
                </a:solidFill>
                <a:latin typeface="Arial Narrow" pitchFamily="34"/>
              </a:rPr>
              <a:t> </a:t>
            </a:r>
            <a:r>
              <a:rPr lang="pt-PT" sz="1400" dirty="0" err="1">
                <a:solidFill>
                  <a:srgbClr val="000000"/>
                </a:solidFill>
                <a:latin typeface="Arial Narrow" pitchFamily="34"/>
              </a:rPr>
              <a:t>conditions</a:t>
            </a:r>
            <a:r>
              <a:rPr lang="pt-PT" sz="1400" dirty="0">
                <a:solidFill>
                  <a:srgbClr val="000000"/>
                </a:solidFill>
                <a:latin typeface="Arial Narrow" pitchFamily="34"/>
              </a:rPr>
              <a:t> </a:t>
            </a:r>
            <a:r>
              <a:rPr lang="pt-PT" sz="1400" dirty="0" err="1">
                <a:solidFill>
                  <a:srgbClr val="000000"/>
                </a:solidFill>
                <a:latin typeface="Arial Narrow" pitchFamily="34"/>
              </a:rPr>
              <a:t>of</a:t>
            </a:r>
            <a:r>
              <a:rPr lang="pt-PT" sz="1400" dirty="0">
                <a:solidFill>
                  <a:srgbClr val="000000"/>
                </a:solidFill>
                <a:latin typeface="Arial Narrow" pitchFamily="34"/>
              </a:rPr>
              <a:t> </a:t>
            </a:r>
          </a:p>
          <a:p>
            <a:pPr defTabSz="829544">
              <a:defRPr sz="1800" b="0" i="0" u="none" strike="noStrike" kern="0" cap="none" spc="0" baseline="0">
                <a:solidFill>
                  <a:srgbClr val="000000"/>
                </a:solidFill>
                <a:uFillTx/>
              </a:defRPr>
            </a:pPr>
            <a:r>
              <a:rPr lang="pt-PT" sz="1400" dirty="0">
                <a:solidFill>
                  <a:srgbClr val="000000"/>
                </a:solidFill>
                <a:latin typeface="Arial Narrow" pitchFamily="34"/>
              </a:rPr>
              <a:t>social </a:t>
            </a:r>
            <a:r>
              <a:rPr lang="pt-PT" sz="1400" dirty="0" err="1">
                <a:solidFill>
                  <a:srgbClr val="000000"/>
                </a:solidFill>
                <a:latin typeface="Arial Narrow" pitchFamily="34"/>
              </a:rPr>
              <a:t>reproduction</a:t>
            </a:r>
            <a:r>
              <a:rPr lang="pt-PT" sz="1400" dirty="0">
                <a:solidFill>
                  <a:srgbClr val="000000"/>
                </a:solidFill>
                <a:latin typeface="Arial Narrow" pitchFamily="34"/>
              </a:rPr>
              <a:t> </a:t>
            </a:r>
            <a:r>
              <a:rPr lang="pt-PT" sz="1400" dirty="0" err="1">
                <a:solidFill>
                  <a:srgbClr val="000000"/>
                </a:solidFill>
                <a:latin typeface="Arial Narrow" pitchFamily="34"/>
              </a:rPr>
              <a:t>and</a:t>
            </a:r>
            <a:r>
              <a:rPr lang="pt-PT" sz="1400" dirty="0">
                <a:solidFill>
                  <a:srgbClr val="000000"/>
                </a:solidFill>
                <a:latin typeface="Arial Narrow" pitchFamily="34"/>
              </a:rPr>
              <a:t> </a:t>
            </a:r>
            <a:r>
              <a:rPr lang="pt-PT" sz="1400" dirty="0" err="1">
                <a:solidFill>
                  <a:srgbClr val="000000"/>
                </a:solidFill>
                <a:latin typeface="Arial Narrow" pitchFamily="34"/>
              </a:rPr>
              <a:t>acess</a:t>
            </a:r>
            <a:r>
              <a:rPr lang="pt-PT" sz="1400" dirty="0">
                <a:solidFill>
                  <a:srgbClr val="000000"/>
                </a:solidFill>
                <a:latin typeface="Arial Narrow" pitchFamily="34"/>
              </a:rPr>
              <a:t> to </a:t>
            </a:r>
            <a:r>
              <a:rPr lang="pt-PT" sz="1400" dirty="0" err="1">
                <a:solidFill>
                  <a:srgbClr val="000000"/>
                </a:solidFill>
                <a:latin typeface="Arial Narrow" pitchFamily="34"/>
              </a:rPr>
              <a:t>labour</a:t>
            </a:r>
            <a:r>
              <a:rPr lang="pt-PT" sz="1400" dirty="0">
                <a:solidFill>
                  <a:srgbClr val="000000"/>
                </a:solidFill>
                <a:latin typeface="Arial Narrow" pitchFamily="34"/>
              </a:rPr>
              <a:t> </a:t>
            </a:r>
            <a:endParaRPr lang="en-GB" sz="1400" dirty="0">
              <a:solidFill>
                <a:srgbClr val="000000"/>
              </a:solidFill>
              <a:latin typeface="Arial Narrow" pitchFamily="34"/>
            </a:endParaRPr>
          </a:p>
        </p:txBody>
      </p:sp>
      <p:sp>
        <p:nvSpPr>
          <p:cNvPr id="26" name="TextBox 35">
            <a:extLst>
              <a:ext uri="{FF2B5EF4-FFF2-40B4-BE49-F238E27FC236}">
                <a16:creationId xmlns:a16="http://schemas.microsoft.com/office/drawing/2014/main" id="{73608487-CDD6-4A8E-9D2E-3E5B5C97A80F}"/>
              </a:ext>
            </a:extLst>
          </p:cNvPr>
          <p:cNvSpPr txBox="1"/>
          <p:nvPr/>
        </p:nvSpPr>
        <p:spPr>
          <a:xfrm>
            <a:off x="7669054" y="3570078"/>
            <a:ext cx="3659834" cy="730093"/>
          </a:xfrm>
          <a:prstGeom prst="rect">
            <a:avLst/>
          </a:prstGeom>
          <a:noFill/>
          <a:ln cap="flat">
            <a:noFill/>
          </a:ln>
        </p:spPr>
        <p:txBody>
          <a:bodyPr vert="horz" wrap="square" lIns="82953" tIns="41476" rIns="82953" bIns="41476" anchor="t" anchorCtr="0" compatLnSpc="1">
            <a:spAutoFit/>
          </a:bodyPr>
          <a:lstStyle/>
          <a:p>
            <a:pPr defTabSz="829544">
              <a:defRPr sz="1800" b="0" i="0" u="none" strike="noStrike" kern="0" cap="none" spc="0" baseline="0">
                <a:solidFill>
                  <a:srgbClr val="000000"/>
                </a:solidFill>
                <a:uFillTx/>
              </a:defRPr>
            </a:pPr>
            <a:r>
              <a:rPr lang="pt-PT" sz="1400" dirty="0" err="1">
                <a:solidFill>
                  <a:srgbClr val="000000"/>
                </a:solidFill>
                <a:latin typeface="Arial Narrow" pitchFamily="34"/>
              </a:rPr>
              <a:t>Conflicts</a:t>
            </a:r>
            <a:r>
              <a:rPr lang="pt-PT" sz="1400" dirty="0">
                <a:solidFill>
                  <a:srgbClr val="000000"/>
                </a:solidFill>
                <a:latin typeface="Arial Narrow" pitchFamily="34"/>
              </a:rPr>
              <a:t> </a:t>
            </a:r>
            <a:r>
              <a:rPr lang="pt-PT" sz="1400" dirty="0" err="1">
                <a:solidFill>
                  <a:srgbClr val="000000"/>
                </a:solidFill>
                <a:latin typeface="Arial Narrow" pitchFamily="34"/>
              </a:rPr>
              <a:t>over</a:t>
            </a:r>
            <a:r>
              <a:rPr lang="pt-PT" sz="1400" dirty="0">
                <a:solidFill>
                  <a:srgbClr val="000000"/>
                </a:solidFill>
                <a:latin typeface="Arial Narrow" pitchFamily="34"/>
              </a:rPr>
              <a:t> </a:t>
            </a:r>
            <a:r>
              <a:rPr lang="pt-PT" sz="1400" dirty="0" err="1">
                <a:solidFill>
                  <a:srgbClr val="000000"/>
                </a:solidFill>
                <a:latin typeface="Arial Narrow" pitchFamily="34"/>
              </a:rPr>
              <a:t>technology</a:t>
            </a:r>
            <a:r>
              <a:rPr lang="pt-PT" sz="1400" dirty="0">
                <a:solidFill>
                  <a:srgbClr val="000000"/>
                </a:solidFill>
                <a:latin typeface="Arial Narrow" pitchFamily="34"/>
              </a:rPr>
              <a:t> (</a:t>
            </a:r>
            <a:r>
              <a:rPr lang="pt-PT" sz="1400" dirty="0" err="1">
                <a:solidFill>
                  <a:srgbClr val="000000"/>
                </a:solidFill>
                <a:latin typeface="Arial Narrow" pitchFamily="34"/>
              </a:rPr>
              <a:t>class</a:t>
            </a:r>
            <a:r>
              <a:rPr lang="pt-PT" sz="1400" dirty="0">
                <a:solidFill>
                  <a:srgbClr val="000000"/>
                </a:solidFill>
                <a:latin typeface="Arial Narrow" pitchFamily="34"/>
              </a:rPr>
              <a:t>, </a:t>
            </a:r>
            <a:r>
              <a:rPr lang="pt-PT" sz="1400" dirty="0" err="1">
                <a:solidFill>
                  <a:srgbClr val="000000"/>
                </a:solidFill>
                <a:latin typeface="Arial Narrow" pitchFamily="34"/>
              </a:rPr>
              <a:t>gender</a:t>
            </a:r>
            <a:r>
              <a:rPr lang="pt-PT" sz="1400" dirty="0">
                <a:solidFill>
                  <a:srgbClr val="000000"/>
                </a:solidFill>
                <a:latin typeface="Arial Narrow" pitchFamily="34"/>
              </a:rPr>
              <a:t>, </a:t>
            </a:r>
            <a:r>
              <a:rPr lang="pt-PT" sz="1400" dirty="0" err="1">
                <a:solidFill>
                  <a:srgbClr val="000000"/>
                </a:solidFill>
                <a:latin typeface="Arial Narrow" pitchFamily="34"/>
              </a:rPr>
              <a:t>type</a:t>
            </a:r>
            <a:r>
              <a:rPr lang="pt-PT" sz="1400" dirty="0">
                <a:solidFill>
                  <a:srgbClr val="000000"/>
                </a:solidFill>
                <a:latin typeface="Arial Narrow" pitchFamily="34"/>
              </a:rPr>
              <a:t> </a:t>
            </a:r>
            <a:r>
              <a:rPr lang="pt-PT" sz="1400" dirty="0" err="1">
                <a:solidFill>
                  <a:srgbClr val="000000"/>
                </a:solidFill>
                <a:latin typeface="Arial Narrow" pitchFamily="34"/>
              </a:rPr>
              <a:t>of</a:t>
            </a:r>
            <a:r>
              <a:rPr lang="pt-PT" sz="1400" dirty="0">
                <a:solidFill>
                  <a:srgbClr val="000000"/>
                </a:solidFill>
                <a:latin typeface="Arial Narrow" pitchFamily="34"/>
              </a:rPr>
              <a:t> </a:t>
            </a:r>
            <a:r>
              <a:rPr lang="pt-PT" sz="1400" dirty="0" err="1">
                <a:solidFill>
                  <a:srgbClr val="000000"/>
                </a:solidFill>
                <a:latin typeface="Arial Narrow" pitchFamily="34"/>
              </a:rPr>
              <a:t>workers</a:t>
            </a:r>
            <a:r>
              <a:rPr lang="pt-PT" sz="1400" dirty="0">
                <a:solidFill>
                  <a:srgbClr val="000000"/>
                </a:solidFill>
                <a:latin typeface="Arial Narrow" pitchFamily="34"/>
              </a:rPr>
              <a:t>) </a:t>
            </a:r>
            <a:r>
              <a:rPr lang="pt-PT" sz="1400" dirty="0" err="1">
                <a:solidFill>
                  <a:srgbClr val="000000"/>
                </a:solidFill>
                <a:latin typeface="Arial Narrow" pitchFamily="34"/>
              </a:rPr>
              <a:t>and</a:t>
            </a:r>
            <a:r>
              <a:rPr lang="pt-PT" sz="1400" dirty="0">
                <a:solidFill>
                  <a:srgbClr val="000000"/>
                </a:solidFill>
                <a:latin typeface="Arial Narrow" pitchFamily="34"/>
              </a:rPr>
              <a:t> </a:t>
            </a:r>
            <a:r>
              <a:rPr lang="pt-PT" sz="1400" dirty="0" err="1">
                <a:solidFill>
                  <a:srgbClr val="000000"/>
                </a:solidFill>
                <a:latin typeface="Arial Narrow" pitchFamily="34"/>
              </a:rPr>
              <a:t>prices</a:t>
            </a:r>
            <a:r>
              <a:rPr lang="pt-PT" sz="1400" dirty="0">
                <a:solidFill>
                  <a:srgbClr val="000000"/>
                </a:solidFill>
                <a:latin typeface="Arial Narrow" pitchFamily="34"/>
              </a:rPr>
              <a:t> (</a:t>
            </a:r>
            <a:r>
              <a:rPr lang="pt-PT" sz="1400" dirty="0" err="1">
                <a:solidFill>
                  <a:srgbClr val="000000"/>
                </a:solidFill>
                <a:latin typeface="Arial Narrow" pitchFamily="34"/>
              </a:rPr>
              <a:t>with</a:t>
            </a:r>
            <a:r>
              <a:rPr lang="pt-PT" sz="1400" dirty="0">
                <a:solidFill>
                  <a:srgbClr val="000000"/>
                </a:solidFill>
                <a:latin typeface="Arial Narrow" pitchFamily="34"/>
              </a:rPr>
              <a:t> </a:t>
            </a:r>
            <a:r>
              <a:rPr lang="pt-PT" sz="1400" dirty="0" err="1">
                <a:solidFill>
                  <a:srgbClr val="000000"/>
                </a:solidFill>
                <a:latin typeface="Arial Narrow" pitchFamily="34"/>
              </a:rPr>
              <a:t>other</a:t>
            </a:r>
            <a:r>
              <a:rPr lang="pt-PT" sz="1400" dirty="0">
                <a:solidFill>
                  <a:srgbClr val="000000"/>
                </a:solidFill>
                <a:latin typeface="Arial Narrow" pitchFamily="34"/>
              </a:rPr>
              <a:t> </a:t>
            </a:r>
            <a:r>
              <a:rPr lang="pt-PT" sz="1400" dirty="0" err="1">
                <a:solidFill>
                  <a:srgbClr val="000000"/>
                </a:solidFill>
                <a:latin typeface="Arial Narrow" pitchFamily="34"/>
              </a:rPr>
              <a:t>capitalists</a:t>
            </a:r>
            <a:r>
              <a:rPr lang="pt-PT" sz="1400" dirty="0">
                <a:solidFill>
                  <a:srgbClr val="000000"/>
                </a:solidFill>
                <a:latin typeface="Arial Narrow" pitchFamily="34"/>
              </a:rPr>
              <a:t> – vertical </a:t>
            </a:r>
            <a:r>
              <a:rPr lang="pt-PT" sz="1400" dirty="0" err="1">
                <a:solidFill>
                  <a:srgbClr val="000000"/>
                </a:solidFill>
                <a:latin typeface="Arial Narrow" pitchFamily="34"/>
              </a:rPr>
              <a:t>competition</a:t>
            </a:r>
            <a:r>
              <a:rPr lang="pt-PT" sz="1400" dirty="0">
                <a:solidFill>
                  <a:srgbClr val="000000"/>
                </a:solidFill>
                <a:latin typeface="Arial Narrow" pitchFamily="34"/>
              </a:rPr>
              <a:t>). </a:t>
            </a:r>
            <a:r>
              <a:rPr lang="pt-PT" sz="1400" dirty="0" err="1">
                <a:solidFill>
                  <a:srgbClr val="000000"/>
                </a:solidFill>
                <a:latin typeface="Arial Narrow" pitchFamily="34"/>
              </a:rPr>
              <a:t>Backward</a:t>
            </a:r>
            <a:r>
              <a:rPr lang="pt-PT" sz="1400" dirty="0">
                <a:solidFill>
                  <a:srgbClr val="000000"/>
                </a:solidFill>
                <a:latin typeface="Arial Narrow" pitchFamily="34"/>
              </a:rPr>
              <a:t> </a:t>
            </a:r>
            <a:r>
              <a:rPr lang="pt-PT" sz="1400" dirty="0" err="1">
                <a:solidFill>
                  <a:srgbClr val="000000"/>
                </a:solidFill>
                <a:latin typeface="Arial Narrow" pitchFamily="34"/>
              </a:rPr>
              <a:t>linkages</a:t>
            </a:r>
            <a:endParaRPr lang="en-GB" sz="1400" dirty="0">
              <a:solidFill>
                <a:srgbClr val="000000"/>
              </a:solidFill>
              <a:latin typeface="Arial Narrow" pitchFamily="34"/>
            </a:endParaRPr>
          </a:p>
        </p:txBody>
      </p:sp>
      <p:sp>
        <p:nvSpPr>
          <p:cNvPr id="27" name="TextBox 36">
            <a:extLst>
              <a:ext uri="{FF2B5EF4-FFF2-40B4-BE49-F238E27FC236}">
                <a16:creationId xmlns:a16="http://schemas.microsoft.com/office/drawing/2014/main" id="{CE0425C5-DA6B-4D3A-9A77-DB8847A15E74}"/>
              </a:ext>
            </a:extLst>
          </p:cNvPr>
          <p:cNvSpPr txBox="1"/>
          <p:nvPr/>
        </p:nvSpPr>
        <p:spPr>
          <a:xfrm>
            <a:off x="4044461" y="4725808"/>
            <a:ext cx="3661515" cy="945536"/>
          </a:xfrm>
          <a:prstGeom prst="rect">
            <a:avLst/>
          </a:prstGeom>
          <a:noFill/>
          <a:ln cap="flat">
            <a:noFill/>
          </a:ln>
        </p:spPr>
        <p:txBody>
          <a:bodyPr vert="horz" wrap="square" lIns="82953" tIns="41476" rIns="82953" bIns="41476" anchor="t" anchorCtr="0" compatLnSpc="1">
            <a:spAutoFit/>
          </a:bodyPr>
          <a:lstStyle/>
          <a:p>
            <a:pPr defTabSz="829544">
              <a:defRPr sz="1800" b="0" i="0" u="none" strike="noStrike" kern="0" cap="none" spc="0" baseline="0">
                <a:solidFill>
                  <a:srgbClr val="000000"/>
                </a:solidFill>
                <a:uFillTx/>
              </a:defRPr>
            </a:pPr>
            <a:r>
              <a:rPr lang="pt-PT" sz="1400" dirty="0" err="1">
                <a:solidFill>
                  <a:srgbClr val="000000"/>
                </a:solidFill>
                <a:latin typeface="Arial Narrow" pitchFamily="34"/>
              </a:rPr>
              <a:t>Generation</a:t>
            </a:r>
            <a:r>
              <a:rPr lang="pt-PT" sz="1400" dirty="0">
                <a:solidFill>
                  <a:srgbClr val="000000"/>
                </a:solidFill>
                <a:latin typeface="Arial Narrow" pitchFamily="34"/>
              </a:rPr>
              <a:t> </a:t>
            </a:r>
            <a:r>
              <a:rPr lang="pt-PT" sz="1400" dirty="0" err="1">
                <a:solidFill>
                  <a:srgbClr val="000000"/>
                </a:solidFill>
                <a:latin typeface="Arial Narrow" pitchFamily="34"/>
              </a:rPr>
              <a:t>and</a:t>
            </a:r>
            <a:r>
              <a:rPr lang="pt-PT" sz="1400" dirty="0">
                <a:solidFill>
                  <a:srgbClr val="000000"/>
                </a:solidFill>
                <a:latin typeface="Arial Narrow" pitchFamily="34"/>
              </a:rPr>
              <a:t> </a:t>
            </a:r>
            <a:r>
              <a:rPr lang="pt-PT" sz="1400" dirty="0" err="1">
                <a:solidFill>
                  <a:srgbClr val="000000"/>
                </a:solidFill>
                <a:latin typeface="Arial Narrow" pitchFamily="34"/>
              </a:rPr>
              <a:t>extraction</a:t>
            </a:r>
            <a:r>
              <a:rPr lang="pt-PT" sz="1400" dirty="0">
                <a:solidFill>
                  <a:srgbClr val="000000"/>
                </a:solidFill>
                <a:latin typeface="Arial Narrow" pitchFamily="34"/>
              </a:rPr>
              <a:t> </a:t>
            </a:r>
            <a:r>
              <a:rPr lang="pt-PT" sz="1400" dirty="0" err="1">
                <a:solidFill>
                  <a:srgbClr val="000000"/>
                </a:solidFill>
                <a:latin typeface="Arial Narrow" pitchFamily="34"/>
              </a:rPr>
              <a:t>of</a:t>
            </a:r>
            <a:r>
              <a:rPr lang="pt-PT" sz="1400" dirty="0">
                <a:solidFill>
                  <a:srgbClr val="000000"/>
                </a:solidFill>
                <a:latin typeface="Arial Narrow" pitchFamily="34"/>
              </a:rPr>
              <a:t> </a:t>
            </a:r>
            <a:r>
              <a:rPr lang="pt-PT" sz="1400" dirty="0" err="1">
                <a:solidFill>
                  <a:srgbClr val="000000"/>
                </a:solidFill>
                <a:latin typeface="Arial Narrow" pitchFamily="34"/>
              </a:rPr>
              <a:t>surplus</a:t>
            </a:r>
            <a:r>
              <a:rPr lang="pt-PT" sz="1400" dirty="0">
                <a:solidFill>
                  <a:srgbClr val="000000"/>
                </a:solidFill>
                <a:latin typeface="Arial Narrow" pitchFamily="34"/>
              </a:rPr>
              <a:t> vale (</a:t>
            </a:r>
            <a:r>
              <a:rPr lang="pt-PT" sz="1400" dirty="0" err="1">
                <a:solidFill>
                  <a:srgbClr val="000000"/>
                </a:solidFill>
                <a:latin typeface="Arial Narrow" pitchFamily="34"/>
              </a:rPr>
              <a:t>absolute</a:t>
            </a:r>
            <a:r>
              <a:rPr lang="pt-PT" sz="1400" dirty="0">
                <a:solidFill>
                  <a:srgbClr val="000000"/>
                </a:solidFill>
                <a:latin typeface="Arial Narrow" pitchFamily="34"/>
              </a:rPr>
              <a:t> </a:t>
            </a:r>
            <a:r>
              <a:rPr lang="pt-PT" sz="1400" dirty="0" err="1">
                <a:solidFill>
                  <a:srgbClr val="000000"/>
                </a:solidFill>
                <a:latin typeface="Arial Narrow" pitchFamily="34"/>
              </a:rPr>
              <a:t>and</a:t>
            </a:r>
            <a:r>
              <a:rPr lang="pt-PT" sz="1400" dirty="0">
                <a:solidFill>
                  <a:srgbClr val="000000"/>
                </a:solidFill>
                <a:latin typeface="Arial Narrow" pitchFamily="34"/>
              </a:rPr>
              <a:t> </a:t>
            </a:r>
            <a:r>
              <a:rPr lang="pt-PT" sz="1400" dirty="0" err="1">
                <a:solidFill>
                  <a:srgbClr val="000000"/>
                </a:solidFill>
                <a:latin typeface="Arial Narrow" pitchFamily="34"/>
              </a:rPr>
              <a:t>relative</a:t>
            </a:r>
            <a:r>
              <a:rPr lang="pt-PT" sz="1400" dirty="0">
                <a:solidFill>
                  <a:srgbClr val="000000"/>
                </a:solidFill>
                <a:latin typeface="Arial Narrow" pitchFamily="34"/>
              </a:rPr>
              <a:t>). </a:t>
            </a:r>
            <a:r>
              <a:rPr lang="pt-PT" sz="1400" dirty="0" err="1">
                <a:solidFill>
                  <a:srgbClr val="000000"/>
                </a:solidFill>
                <a:latin typeface="Arial Narrow" pitchFamily="34"/>
              </a:rPr>
              <a:t>Conflicts</a:t>
            </a:r>
            <a:r>
              <a:rPr lang="pt-PT" sz="1400" dirty="0">
                <a:solidFill>
                  <a:srgbClr val="000000"/>
                </a:solidFill>
                <a:latin typeface="Arial Narrow" pitchFamily="34"/>
              </a:rPr>
              <a:t> (</a:t>
            </a:r>
            <a:r>
              <a:rPr lang="pt-PT" sz="1400" dirty="0" err="1">
                <a:solidFill>
                  <a:srgbClr val="000000"/>
                </a:solidFill>
                <a:latin typeface="Arial Narrow" pitchFamily="34"/>
              </a:rPr>
              <a:t>class</a:t>
            </a:r>
            <a:r>
              <a:rPr lang="pt-PT" sz="1400" dirty="0">
                <a:solidFill>
                  <a:srgbClr val="000000"/>
                </a:solidFill>
                <a:latin typeface="Arial Narrow" pitchFamily="34"/>
              </a:rPr>
              <a:t>, </a:t>
            </a:r>
            <a:r>
              <a:rPr lang="pt-PT" sz="1400" dirty="0" err="1">
                <a:solidFill>
                  <a:srgbClr val="000000"/>
                </a:solidFill>
                <a:latin typeface="Arial Narrow" pitchFamily="34"/>
              </a:rPr>
              <a:t>gender</a:t>
            </a:r>
            <a:r>
              <a:rPr lang="pt-PT" sz="1400" dirty="0">
                <a:solidFill>
                  <a:srgbClr val="000000"/>
                </a:solidFill>
                <a:latin typeface="Arial Narrow" pitchFamily="34"/>
              </a:rPr>
              <a:t>, </a:t>
            </a:r>
            <a:r>
              <a:rPr lang="pt-PT" sz="1400" dirty="0" err="1">
                <a:solidFill>
                  <a:srgbClr val="000000"/>
                </a:solidFill>
                <a:latin typeface="Arial Narrow" pitchFamily="34"/>
              </a:rPr>
              <a:t>group</a:t>
            </a:r>
            <a:r>
              <a:rPr lang="pt-PT" sz="1400" dirty="0">
                <a:solidFill>
                  <a:srgbClr val="000000"/>
                </a:solidFill>
                <a:latin typeface="Arial Narrow" pitchFamily="34"/>
              </a:rPr>
              <a:t> </a:t>
            </a:r>
            <a:r>
              <a:rPr lang="pt-PT" sz="1400" dirty="0" err="1">
                <a:solidFill>
                  <a:srgbClr val="000000"/>
                </a:solidFill>
                <a:latin typeface="Arial Narrow" pitchFamily="34"/>
              </a:rPr>
              <a:t>of</a:t>
            </a:r>
            <a:r>
              <a:rPr lang="pt-PT" sz="1400" dirty="0">
                <a:solidFill>
                  <a:srgbClr val="000000"/>
                </a:solidFill>
                <a:latin typeface="Arial Narrow" pitchFamily="34"/>
              </a:rPr>
              <a:t> </a:t>
            </a:r>
            <a:r>
              <a:rPr lang="pt-PT" sz="1400" dirty="0" err="1">
                <a:solidFill>
                  <a:srgbClr val="000000"/>
                </a:solidFill>
                <a:latin typeface="Arial Narrow" pitchFamily="34"/>
              </a:rPr>
              <a:t>workers</a:t>
            </a:r>
            <a:r>
              <a:rPr lang="pt-PT" sz="1400" dirty="0">
                <a:solidFill>
                  <a:srgbClr val="000000"/>
                </a:solidFill>
                <a:latin typeface="Arial Narrow" pitchFamily="34"/>
              </a:rPr>
              <a:t>) </a:t>
            </a:r>
            <a:r>
              <a:rPr lang="pt-PT" sz="1400" dirty="0" err="1">
                <a:solidFill>
                  <a:srgbClr val="000000"/>
                </a:solidFill>
                <a:latin typeface="Arial Narrow" pitchFamily="34"/>
              </a:rPr>
              <a:t>over</a:t>
            </a:r>
            <a:r>
              <a:rPr lang="pt-PT" sz="1400" dirty="0">
                <a:solidFill>
                  <a:srgbClr val="000000"/>
                </a:solidFill>
                <a:latin typeface="Arial Narrow" pitchFamily="34"/>
              </a:rPr>
              <a:t> </a:t>
            </a:r>
            <a:r>
              <a:rPr lang="pt-PT" sz="1400" dirty="0" err="1">
                <a:solidFill>
                  <a:srgbClr val="000000"/>
                </a:solidFill>
                <a:latin typeface="Arial Narrow" pitchFamily="34"/>
              </a:rPr>
              <a:t>the</a:t>
            </a:r>
            <a:r>
              <a:rPr lang="pt-PT" sz="1400" dirty="0">
                <a:solidFill>
                  <a:srgbClr val="000000"/>
                </a:solidFill>
                <a:latin typeface="Arial Narrow" pitchFamily="34"/>
              </a:rPr>
              <a:t> social </a:t>
            </a:r>
            <a:r>
              <a:rPr lang="pt-PT" sz="1400" dirty="0" err="1">
                <a:solidFill>
                  <a:srgbClr val="000000"/>
                </a:solidFill>
                <a:latin typeface="Arial Narrow" pitchFamily="34"/>
              </a:rPr>
              <a:t>and</a:t>
            </a:r>
            <a:r>
              <a:rPr lang="pt-PT" sz="1400" dirty="0">
                <a:solidFill>
                  <a:srgbClr val="000000"/>
                </a:solidFill>
                <a:latin typeface="Arial Narrow" pitchFamily="34"/>
              </a:rPr>
              <a:t> </a:t>
            </a:r>
            <a:r>
              <a:rPr lang="pt-PT" sz="1400" dirty="0" err="1">
                <a:solidFill>
                  <a:srgbClr val="000000"/>
                </a:solidFill>
                <a:latin typeface="Arial Narrow" pitchFamily="34"/>
              </a:rPr>
              <a:t>technical</a:t>
            </a:r>
            <a:r>
              <a:rPr lang="pt-PT" sz="1400" dirty="0">
                <a:solidFill>
                  <a:srgbClr val="000000"/>
                </a:solidFill>
                <a:latin typeface="Arial Narrow" pitchFamily="34"/>
              </a:rPr>
              <a:t> </a:t>
            </a:r>
            <a:r>
              <a:rPr lang="pt-PT" sz="1400" dirty="0" err="1">
                <a:solidFill>
                  <a:srgbClr val="000000"/>
                </a:solidFill>
                <a:latin typeface="Arial Narrow" pitchFamily="34"/>
              </a:rPr>
              <a:t>organization</a:t>
            </a:r>
            <a:r>
              <a:rPr lang="pt-PT" sz="1400" dirty="0">
                <a:solidFill>
                  <a:srgbClr val="000000"/>
                </a:solidFill>
                <a:latin typeface="Arial Narrow" pitchFamily="34"/>
              </a:rPr>
              <a:t> </a:t>
            </a:r>
            <a:r>
              <a:rPr lang="pt-PT" sz="1400" dirty="0" err="1">
                <a:solidFill>
                  <a:srgbClr val="000000"/>
                </a:solidFill>
                <a:latin typeface="Arial Narrow" pitchFamily="34"/>
              </a:rPr>
              <a:t>of</a:t>
            </a:r>
            <a:r>
              <a:rPr lang="pt-PT" sz="1400" dirty="0">
                <a:solidFill>
                  <a:srgbClr val="000000"/>
                </a:solidFill>
                <a:latin typeface="Arial Narrow" pitchFamily="34"/>
              </a:rPr>
              <a:t> </a:t>
            </a:r>
            <a:r>
              <a:rPr lang="pt-PT" sz="1400" dirty="0" err="1">
                <a:solidFill>
                  <a:srgbClr val="000000"/>
                </a:solidFill>
                <a:latin typeface="Arial Narrow" pitchFamily="34"/>
              </a:rPr>
              <a:t>production</a:t>
            </a:r>
            <a:r>
              <a:rPr lang="pt-PT" sz="1400" dirty="0">
                <a:solidFill>
                  <a:srgbClr val="000000"/>
                </a:solidFill>
                <a:latin typeface="Arial Narrow" pitchFamily="34"/>
              </a:rPr>
              <a:t> </a:t>
            </a:r>
            <a:r>
              <a:rPr lang="pt-PT" sz="1400" dirty="0" err="1">
                <a:solidFill>
                  <a:srgbClr val="000000"/>
                </a:solidFill>
                <a:latin typeface="Arial Narrow" pitchFamily="34"/>
              </a:rPr>
              <a:t>and</a:t>
            </a:r>
            <a:r>
              <a:rPr lang="pt-PT" sz="1400" dirty="0">
                <a:solidFill>
                  <a:srgbClr val="000000"/>
                </a:solidFill>
                <a:latin typeface="Arial Narrow" pitchFamily="34"/>
              </a:rPr>
              <a:t> </a:t>
            </a:r>
            <a:r>
              <a:rPr lang="pt-PT" sz="1400" dirty="0" err="1">
                <a:solidFill>
                  <a:srgbClr val="000000"/>
                </a:solidFill>
                <a:latin typeface="Arial Narrow" pitchFamily="34"/>
              </a:rPr>
              <a:t>employment</a:t>
            </a:r>
            <a:r>
              <a:rPr lang="pt-PT" sz="1400" dirty="0">
                <a:solidFill>
                  <a:srgbClr val="000000"/>
                </a:solidFill>
                <a:latin typeface="Arial Narrow" pitchFamily="34"/>
              </a:rPr>
              <a:t> </a:t>
            </a:r>
            <a:r>
              <a:rPr lang="pt-PT" sz="1400" dirty="0" err="1">
                <a:solidFill>
                  <a:srgbClr val="000000"/>
                </a:solidFill>
                <a:latin typeface="Arial Narrow" pitchFamily="34"/>
              </a:rPr>
              <a:t>conditions</a:t>
            </a:r>
            <a:endParaRPr lang="en-GB" sz="1400" dirty="0">
              <a:solidFill>
                <a:srgbClr val="000000"/>
              </a:solidFill>
              <a:latin typeface="Arial Narrow" pitchFamily="34"/>
            </a:endParaRPr>
          </a:p>
        </p:txBody>
      </p:sp>
      <p:sp>
        <p:nvSpPr>
          <p:cNvPr id="28" name="TextBox 37">
            <a:extLst>
              <a:ext uri="{FF2B5EF4-FFF2-40B4-BE49-F238E27FC236}">
                <a16:creationId xmlns:a16="http://schemas.microsoft.com/office/drawing/2014/main" id="{BE4128B1-D0FE-40CA-B864-6E037C467531}"/>
              </a:ext>
            </a:extLst>
          </p:cNvPr>
          <p:cNvSpPr txBox="1"/>
          <p:nvPr/>
        </p:nvSpPr>
        <p:spPr>
          <a:xfrm>
            <a:off x="2213226" y="3096476"/>
            <a:ext cx="2249254" cy="945536"/>
          </a:xfrm>
          <a:prstGeom prst="rect">
            <a:avLst/>
          </a:prstGeom>
          <a:noFill/>
          <a:ln cap="flat">
            <a:noFill/>
          </a:ln>
        </p:spPr>
        <p:txBody>
          <a:bodyPr vert="horz" wrap="square" lIns="82953" tIns="41476" rIns="82953" bIns="41476" anchor="t" anchorCtr="0" compatLnSpc="1">
            <a:spAutoFit/>
          </a:bodyPr>
          <a:lstStyle/>
          <a:p>
            <a:pPr algn="r" defTabSz="829544">
              <a:defRPr sz="1800" b="0" i="0" u="none" strike="noStrike" kern="0" cap="none" spc="0" baseline="0">
                <a:solidFill>
                  <a:srgbClr val="000000"/>
                </a:solidFill>
                <a:uFillTx/>
              </a:defRPr>
            </a:pPr>
            <a:r>
              <a:rPr lang="pt-PT" sz="1400" dirty="0" err="1">
                <a:solidFill>
                  <a:srgbClr val="000000"/>
                </a:solidFill>
                <a:latin typeface="Arial Narrow" pitchFamily="34"/>
              </a:rPr>
              <a:t>Realization</a:t>
            </a:r>
            <a:r>
              <a:rPr lang="pt-PT" sz="1400" dirty="0">
                <a:solidFill>
                  <a:srgbClr val="000000"/>
                </a:solidFill>
                <a:latin typeface="Arial Narrow" pitchFamily="34"/>
              </a:rPr>
              <a:t> </a:t>
            </a:r>
            <a:r>
              <a:rPr lang="pt-PT" sz="1400" dirty="0" err="1">
                <a:solidFill>
                  <a:srgbClr val="000000"/>
                </a:solidFill>
                <a:latin typeface="Arial Narrow" pitchFamily="34"/>
              </a:rPr>
              <a:t>of</a:t>
            </a:r>
            <a:r>
              <a:rPr lang="pt-PT" sz="1400" dirty="0">
                <a:solidFill>
                  <a:srgbClr val="000000"/>
                </a:solidFill>
                <a:latin typeface="Arial Narrow" pitchFamily="34"/>
              </a:rPr>
              <a:t> </a:t>
            </a:r>
            <a:r>
              <a:rPr lang="pt-PT" sz="1400" dirty="0" err="1">
                <a:solidFill>
                  <a:srgbClr val="000000"/>
                </a:solidFill>
                <a:latin typeface="Arial Narrow" pitchFamily="34"/>
              </a:rPr>
              <a:t>surplus</a:t>
            </a:r>
            <a:r>
              <a:rPr lang="pt-PT" sz="1400" dirty="0">
                <a:solidFill>
                  <a:srgbClr val="000000"/>
                </a:solidFill>
                <a:latin typeface="Arial Narrow" pitchFamily="34"/>
              </a:rPr>
              <a:t> </a:t>
            </a:r>
            <a:r>
              <a:rPr lang="pt-PT" sz="1400" dirty="0" err="1">
                <a:solidFill>
                  <a:srgbClr val="000000"/>
                </a:solidFill>
                <a:latin typeface="Arial Narrow" pitchFamily="34"/>
              </a:rPr>
              <a:t>value</a:t>
            </a:r>
            <a:r>
              <a:rPr lang="pt-PT" sz="1400" dirty="0">
                <a:solidFill>
                  <a:srgbClr val="000000"/>
                </a:solidFill>
                <a:latin typeface="Arial Narrow" pitchFamily="34"/>
              </a:rPr>
              <a:t>. </a:t>
            </a:r>
            <a:r>
              <a:rPr lang="pt-PT" sz="1400" dirty="0" err="1">
                <a:solidFill>
                  <a:srgbClr val="000000"/>
                </a:solidFill>
                <a:latin typeface="Arial Narrow" pitchFamily="34"/>
              </a:rPr>
              <a:t>Conflicts</a:t>
            </a:r>
            <a:r>
              <a:rPr lang="pt-PT" sz="1400" dirty="0">
                <a:solidFill>
                  <a:srgbClr val="000000"/>
                </a:solidFill>
                <a:latin typeface="Arial Narrow" pitchFamily="34"/>
              </a:rPr>
              <a:t> </a:t>
            </a:r>
            <a:r>
              <a:rPr lang="pt-PT" sz="1400" dirty="0" err="1">
                <a:solidFill>
                  <a:srgbClr val="000000"/>
                </a:solidFill>
                <a:latin typeface="Arial Narrow" pitchFamily="34"/>
              </a:rPr>
              <a:t>and</a:t>
            </a:r>
            <a:r>
              <a:rPr lang="pt-PT" sz="1400" dirty="0">
                <a:solidFill>
                  <a:srgbClr val="000000"/>
                </a:solidFill>
                <a:latin typeface="Arial Narrow" pitchFamily="34"/>
              </a:rPr>
              <a:t> horizontal </a:t>
            </a:r>
            <a:r>
              <a:rPr lang="pt-PT" sz="1400" dirty="0" err="1">
                <a:solidFill>
                  <a:srgbClr val="000000"/>
                </a:solidFill>
                <a:latin typeface="Arial Narrow" pitchFamily="34"/>
              </a:rPr>
              <a:t>competition</a:t>
            </a:r>
            <a:r>
              <a:rPr lang="pt-PT" sz="1400" dirty="0">
                <a:solidFill>
                  <a:srgbClr val="000000"/>
                </a:solidFill>
                <a:latin typeface="Arial Narrow" pitchFamily="34"/>
              </a:rPr>
              <a:t> </a:t>
            </a:r>
            <a:r>
              <a:rPr lang="pt-PT" sz="1400" dirty="0" err="1">
                <a:solidFill>
                  <a:srgbClr val="000000"/>
                </a:solidFill>
                <a:latin typeface="Arial Narrow" pitchFamily="34"/>
              </a:rPr>
              <a:t>with</a:t>
            </a:r>
            <a:r>
              <a:rPr lang="pt-PT" sz="1400" dirty="0">
                <a:solidFill>
                  <a:srgbClr val="000000"/>
                </a:solidFill>
                <a:latin typeface="Arial Narrow" pitchFamily="34"/>
              </a:rPr>
              <a:t> </a:t>
            </a:r>
            <a:r>
              <a:rPr lang="pt-PT" sz="1400" dirty="0" err="1">
                <a:solidFill>
                  <a:srgbClr val="000000"/>
                </a:solidFill>
                <a:latin typeface="Arial Narrow" pitchFamily="34"/>
              </a:rPr>
              <a:t>other</a:t>
            </a:r>
            <a:r>
              <a:rPr lang="pt-PT" sz="1400" dirty="0">
                <a:solidFill>
                  <a:srgbClr val="000000"/>
                </a:solidFill>
                <a:latin typeface="Arial Narrow" pitchFamily="34"/>
              </a:rPr>
              <a:t> </a:t>
            </a:r>
            <a:r>
              <a:rPr lang="pt-PT" sz="1400" dirty="0" err="1">
                <a:solidFill>
                  <a:srgbClr val="000000"/>
                </a:solidFill>
                <a:latin typeface="Arial Narrow" pitchFamily="34"/>
              </a:rPr>
              <a:t>capitalists</a:t>
            </a:r>
            <a:r>
              <a:rPr lang="pt-PT" sz="1400" dirty="0">
                <a:solidFill>
                  <a:srgbClr val="000000"/>
                </a:solidFill>
                <a:latin typeface="Arial Narrow" pitchFamily="34"/>
              </a:rPr>
              <a:t>. </a:t>
            </a:r>
            <a:r>
              <a:rPr lang="pt-PT" sz="1400" dirty="0" err="1">
                <a:solidFill>
                  <a:srgbClr val="000000"/>
                </a:solidFill>
                <a:latin typeface="Arial Narrow" pitchFamily="34"/>
              </a:rPr>
              <a:t>Forward</a:t>
            </a:r>
            <a:r>
              <a:rPr lang="pt-PT" sz="1400" dirty="0">
                <a:solidFill>
                  <a:srgbClr val="000000"/>
                </a:solidFill>
                <a:latin typeface="Arial Narrow" pitchFamily="34"/>
              </a:rPr>
              <a:t> </a:t>
            </a:r>
            <a:r>
              <a:rPr lang="pt-PT" sz="1400" dirty="0" err="1">
                <a:solidFill>
                  <a:srgbClr val="000000"/>
                </a:solidFill>
                <a:latin typeface="Arial Narrow" pitchFamily="34"/>
              </a:rPr>
              <a:t>linkages</a:t>
            </a:r>
            <a:endParaRPr lang="en-GB" sz="1400" dirty="0">
              <a:solidFill>
                <a:srgbClr val="000000"/>
              </a:solidFill>
              <a:latin typeface="Arial Narrow" pitchFamily="34"/>
            </a:endParaRPr>
          </a:p>
        </p:txBody>
      </p:sp>
      <p:sp>
        <p:nvSpPr>
          <p:cNvPr id="29" name="TextBox 38">
            <a:extLst>
              <a:ext uri="{FF2B5EF4-FFF2-40B4-BE49-F238E27FC236}">
                <a16:creationId xmlns:a16="http://schemas.microsoft.com/office/drawing/2014/main" id="{CC52E132-118A-4B69-9C85-EAB8A5037ACE}"/>
              </a:ext>
            </a:extLst>
          </p:cNvPr>
          <p:cNvSpPr txBox="1"/>
          <p:nvPr/>
        </p:nvSpPr>
        <p:spPr>
          <a:xfrm>
            <a:off x="2428575" y="1069673"/>
            <a:ext cx="6917772" cy="730093"/>
          </a:xfrm>
          <a:prstGeom prst="rect">
            <a:avLst/>
          </a:prstGeom>
          <a:noFill/>
          <a:ln cap="flat">
            <a:noFill/>
          </a:ln>
        </p:spPr>
        <p:txBody>
          <a:bodyPr vert="horz" wrap="none" lIns="82953" tIns="41476" rIns="82953" bIns="41476" anchor="t" anchorCtr="0" compatLnSpc="1">
            <a:spAutoFit/>
          </a:bodyPr>
          <a:lstStyle/>
          <a:p>
            <a:pPr defTabSz="829544">
              <a:defRPr sz="1800" b="0" i="0" u="none" strike="noStrike" kern="0" cap="none" spc="0" baseline="0">
                <a:solidFill>
                  <a:srgbClr val="000000"/>
                </a:solidFill>
                <a:uFillTx/>
              </a:defRPr>
            </a:pPr>
            <a:r>
              <a:rPr lang="pt-PT" sz="1400" dirty="0" err="1">
                <a:solidFill>
                  <a:srgbClr val="000000"/>
                </a:solidFill>
                <a:latin typeface="Arial Narrow" pitchFamily="34"/>
              </a:rPr>
              <a:t>Conflicts</a:t>
            </a:r>
            <a:r>
              <a:rPr lang="pt-PT" sz="1400" dirty="0">
                <a:solidFill>
                  <a:srgbClr val="000000"/>
                </a:solidFill>
                <a:latin typeface="Arial Narrow" pitchFamily="34"/>
              </a:rPr>
              <a:t> </a:t>
            </a:r>
            <a:r>
              <a:rPr lang="pt-PT" sz="1400" dirty="0" err="1">
                <a:solidFill>
                  <a:srgbClr val="000000"/>
                </a:solidFill>
                <a:latin typeface="Arial Narrow" pitchFamily="34"/>
              </a:rPr>
              <a:t>about</a:t>
            </a:r>
            <a:r>
              <a:rPr lang="pt-PT" sz="1400" dirty="0">
                <a:solidFill>
                  <a:srgbClr val="000000"/>
                </a:solidFill>
                <a:latin typeface="Arial Narrow" pitchFamily="34"/>
              </a:rPr>
              <a:t> </a:t>
            </a:r>
            <a:r>
              <a:rPr lang="pt-PT" sz="1400" dirty="0" err="1">
                <a:solidFill>
                  <a:srgbClr val="000000"/>
                </a:solidFill>
                <a:latin typeface="Arial Narrow" pitchFamily="34"/>
              </a:rPr>
              <a:t>the</a:t>
            </a:r>
            <a:r>
              <a:rPr lang="pt-PT" sz="1400" dirty="0">
                <a:solidFill>
                  <a:srgbClr val="000000"/>
                </a:solidFill>
                <a:latin typeface="Arial Narrow" pitchFamily="34"/>
              </a:rPr>
              <a:t> </a:t>
            </a:r>
            <a:r>
              <a:rPr lang="pt-PT" sz="1400" dirty="0" err="1">
                <a:solidFill>
                  <a:srgbClr val="000000"/>
                </a:solidFill>
                <a:latin typeface="Arial Narrow" pitchFamily="34"/>
              </a:rPr>
              <a:t>distribution</a:t>
            </a:r>
            <a:r>
              <a:rPr lang="pt-PT" sz="1400" dirty="0">
                <a:solidFill>
                  <a:srgbClr val="000000"/>
                </a:solidFill>
                <a:latin typeface="Arial Narrow" pitchFamily="34"/>
              </a:rPr>
              <a:t> </a:t>
            </a:r>
            <a:r>
              <a:rPr lang="pt-PT" sz="1400" dirty="0" err="1">
                <a:solidFill>
                  <a:srgbClr val="000000"/>
                </a:solidFill>
                <a:latin typeface="Arial Narrow" pitchFamily="34"/>
              </a:rPr>
              <a:t>of</a:t>
            </a:r>
            <a:r>
              <a:rPr lang="pt-PT" sz="1400" dirty="0">
                <a:solidFill>
                  <a:srgbClr val="000000"/>
                </a:solidFill>
                <a:latin typeface="Arial Narrow" pitchFamily="34"/>
              </a:rPr>
              <a:t> </a:t>
            </a:r>
            <a:r>
              <a:rPr lang="pt-PT" sz="1400" dirty="0" err="1">
                <a:solidFill>
                  <a:srgbClr val="000000"/>
                </a:solidFill>
                <a:latin typeface="Arial Narrow" pitchFamily="34"/>
              </a:rPr>
              <a:t>surplus</a:t>
            </a:r>
            <a:r>
              <a:rPr lang="pt-PT" sz="1400" dirty="0">
                <a:solidFill>
                  <a:srgbClr val="000000"/>
                </a:solidFill>
                <a:latin typeface="Arial Narrow" pitchFamily="34"/>
              </a:rPr>
              <a:t> </a:t>
            </a:r>
            <a:r>
              <a:rPr lang="pt-PT" sz="1400" dirty="0" err="1">
                <a:solidFill>
                  <a:srgbClr val="000000"/>
                </a:solidFill>
                <a:latin typeface="Arial Narrow" pitchFamily="34"/>
              </a:rPr>
              <a:t>value</a:t>
            </a:r>
            <a:r>
              <a:rPr lang="pt-PT" sz="1400" dirty="0">
                <a:solidFill>
                  <a:srgbClr val="000000"/>
                </a:solidFill>
                <a:latin typeface="Arial Narrow" pitchFamily="34"/>
              </a:rPr>
              <a:t> </a:t>
            </a:r>
            <a:r>
              <a:rPr lang="pt-PT" sz="1400" dirty="0" err="1">
                <a:solidFill>
                  <a:srgbClr val="000000"/>
                </a:solidFill>
                <a:latin typeface="Arial Narrow" pitchFamily="34"/>
              </a:rPr>
              <a:t>between</a:t>
            </a:r>
            <a:r>
              <a:rPr lang="pt-PT" sz="1400" dirty="0">
                <a:solidFill>
                  <a:srgbClr val="000000"/>
                </a:solidFill>
                <a:latin typeface="Arial Narrow" pitchFamily="34"/>
              </a:rPr>
              <a:t> </a:t>
            </a:r>
            <a:r>
              <a:rPr lang="pt-PT" sz="1400" dirty="0" err="1">
                <a:solidFill>
                  <a:srgbClr val="000000"/>
                </a:solidFill>
                <a:latin typeface="Arial Narrow" pitchFamily="34"/>
              </a:rPr>
              <a:t>capitalists</a:t>
            </a:r>
            <a:r>
              <a:rPr lang="pt-PT" sz="1400" dirty="0">
                <a:solidFill>
                  <a:srgbClr val="000000"/>
                </a:solidFill>
                <a:latin typeface="Arial Narrow" pitchFamily="34"/>
              </a:rPr>
              <a:t>: </a:t>
            </a:r>
            <a:r>
              <a:rPr lang="pt-PT" sz="1400" dirty="0" err="1">
                <a:solidFill>
                  <a:srgbClr val="000000"/>
                </a:solidFill>
                <a:latin typeface="Arial Narrow" pitchFamily="34"/>
              </a:rPr>
              <a:t>profits</a:t>
            </a:r>
            <a:r>
              <a:rPr lang="pt-PT" sz="1400" dirty="0">
                <a:solidFill>
                  <a:srgbClr val="000000"/>
                </a:solidFill>
                <a:latin typeface="Arial Narrow" pitchFamily="34"/>
              </a:rPr>
              <a:t>, </a:t>
            </a:r>
            <a:r>
              <a:rPr lang="pt-PT" sz="1400" dirty="0" err="1">
                <a:solidFill>
                  <a:srgbClr val="000000"/>
                </a:solidFill>
                <a:latin typeface="Arial Narrow" pitchFamily="34"/>
              </a:rPr>
              <a:t>rents</a:t>
            </a:r>
            <a:r>
              <a:rPr lang="pt-PT" sz="1400" dirty="0">
                <a:solidFill>
                  <a:srgbClr val="000000"/>
                </a:solidFill>
                <a:latin typeface="Arial Narrow" pitchFamily="34"/>
              </a:rPr>
              <a:t>, </a:t>
            </a:r>
            <a:r>
              <a:rPr lang="pt-PT" sz="1400" dirty="0" err="1">
                <a:solidFill>
                  <a:srgbClr val="000000"/>
                </a:solidFill>
                <a:latin typeface="Arial Narrow" pitchFamily="34"/>
              </a:rPr>
              <a:t>interest</a:t>
            </a:r>
            <a:r>
              <a:rPr lang="pt-PT" sz="1400" dirty="0">
                <a:solidFill>
                  <a:srgbClr val="000000"/>
                </a:solidFill>
                <a:latin typeface="Arial Narrow" pitchFamily="34"/>
              </a:rPr>
              <a:t>, </a:t>
            </a:r>
            <a:r>
              <a:rPr lang="pt-PT" sz="1400" dirty="0" err="1">
                <a:solidFill>
                  <a:srgbClr val="000000"/>
                </a:solidFill>
                <a:latin typeface="Arial Narrow" pitchFamily="34"/>
              </a:rPr>
              <a:t>consumption</a:t>
            </a:r>
            <a:endParaRPr lang="pt-PT" sz="1400" dirty="0">
              <a:solidFill>
                <a:srgbClr val="000000"/>
              </a:solidFill>
              <a:latin typeface="Arial Narrow" pitchFamily="34"/>
            </a:endParaRPr>
          </a:p>
          <a:p>
            <a:pPr defTabSz="829544">
              <a:defRPr sz="1800" b="0" i="0" u="none" strike="noStrike" kern="0" cap="none" spc="0" baseline="0">
                <a:solidFill>
                  <a:srgbClr val="000000"/>
                </a:solidFill>
                <a:uFillTx/>
              </a:defRPr>
            </a:pPr>
            <a:r>
              <a:rPr lang="pt-PT" sz="1400" dirty="0" err="1">
                <a:solidFill>
                  <a:srgbClr val="000000"/>
                </a:solidFill>
                <a:latin typeface="Arial Narrow" pitchFamily="34"/>
              </a:rPr>
              <a:t>Conflicts</a:t>
            </a:r>
            <a:r>
              <a:rPr lang="pt-PT" sz="1400" dirty="0">
                <a:solidFill>
                  <a:srgbClr val="000000"/>
                </a:solidFill>
                <a:latin typeface="Arial Narrow" pitchFamily="34"/>
              </a:rPr>
              <a:t> </a:t>
            </a:r>
            <a:r>
              <a:rPr lang="pt-PT" sz="1400" dirty="0" err="1">
                <a:solidFill>
                  <a:srgbClr val="000000"/>
                </a:solidFill>
                <a:latin typeface="Arial Narrow" pitchFamily="34"/>
              </a:rPr>
              <a:t>about</a:t>
            </a:r>
            <a:r>
              <a:rPr lang="pt-PT" sz="1400" dirty="0">
                <a:solidFill>
                  <a:srgbClr val="000000"/>
                </a:solidFill>
                <a:latin typeface="Arial Narrow" pitchFamily="34"/>
              </a:rPr>
              <a:t> </a:t>
            </a:r>
            <a:r>
              <a:rPr lang="pt-PT" sz="1400" dirty="0" err="1">
                <a:solidFill>
                  <a:srgbClr val="000000"/>
                </a:solidFill>
                <a:latin typeface="Arial Narrow" pitchFamily="34"/>
              </a:rPr>
              <a:t>how</a:t>
            </a:r>
            <a:r>
              <a:rPr lang="pt-PT" sz="1400" dirty="0">
                <a:solidFill>
                  <a:srgbClr val="000000"/>
                </a:solidFill>
                <a:latin typeface="Arial Narrow" pitchFamily="34"/>
              </a:rPr>
              <a:t> to </a:t>
            </a:r>
            <a:r>
              <a:rPr lang="pt-PT" sz="1400" dirty="0" err="1">
                <a:solidFill>
                  <a:srgbClr val="000000"/>
                </a:solidFill>
                <a:latin typeface="Arial Narrow" pitchFamily="34"/>
              </a:rPr>
              <a:t>proceed</a:t>
            </a:r>
            <a:r>
              <a:rPr lang="pt-PT" sz="1400" dirty="0">
                <a:solidFill>
                  <a:srgbClr val="000000"/>
                </a:solidFill>
                <a:latin typeface="Arial Narrow" pitchFamily="34"/>
              </a:rPr>
              <a:t> </a:t>
            </a:r>
            <a:r>
              <a:rPr lang="pt-PT" sz="1400" dirty="0" err="1">
                <a:solidFill>
                  <a:srgbClr val="000000"/>
                </a:solidFill>
                <a:latin typeface="Arial Narrow" pitchFamily="34"/>
              </a:rPr>
              <a:t>with</a:t>
            </a:r>
            <a:r>
              <a:rPr lang="pt-PT" sz="1400" dirty="0">
                <a:solidFill>
                  <a:srgbClr val="000000"/>
                </a:solidFill>
                <a:latin typeface="Arial Narrow" pitchFamily="34"/>
              </a:rPr>
              <a:t> </a:t>
            </a:r>
            <a:r>
              <a:rPr lang="pt-PT" sz="1400" dirty="0" err="1">
                <a:solidFill>
                  <a:srgbClr val="000000"/>
                </a:solidFill>
                <a:latin typeface="Arial Narrow" pitchFamily="34"/>
              </a:rPr>
              <a:t>the</a:t>
            </a:r>
            <a:r>
              <a:rPr lang="pt-PT" sz="1400" dirty="0">
                <a:solidFill>
                  <a:srgbClr val="000000"/>
                </a:solidFill>
                <a:latin typeface="Arial Narrow" pitchFamily="34"/>
              </a:rPr>
              <a:t> </a:t>
            </a:r>
            <a:r>
              <a:rPr lang="pt-PT" sz="1400" dirty="0" err="1">
                <a:solidFill>
                  <a:srgbClr val="000000"/>
                </a:solidFill>
                <a:latin typeface="Arial Narrow" pitchFamily="34"/>
              </a:rPr>
              <a:t>accumulation</a:t>
            </a:r>
            <a:r>
              <a:rPr lang="pt-PT" sz="1400" dirty="0">
                <a:solidFill>
                  <a:srgbClr val="000000"/>
                </a:solidFill>
                <a:latin typeface="Arial Narrow" pitchFamily="34"/>
              </a:rPr>
              <a:t> </a:t>
            </a:r>
            <a:r>
              <a:rPr lang="pt-PT" sz="1400" dirty="0" err="1">
                <a:solidFill>
                  <a:srgbClr val="000000"/>
                </a:solidFill>
                <a:latin typeface="Arial Narrow" pitchFamily="34"/>
              </a:rPr>
              <a:t>of</a:t>
            </a:r>
            <a:r>
              <a:rPr lang="pt-PT" sz="1400" dirty="0">
                <a:solidFill>
                  <a:srgbClr val="000000"/>
                </a:solidFill>
                <a:latin typeface="Arial Narrow" pitchFamily="34"/>
              </a:rPr>
              <a:t> capital </a:t>
            </a:r>
          </a:p>
          <a:p>
            <a:pPr defTabSz="829544">
              <a:defRPr sz="1800" b="0" i="0" u="none" strike="noStrike" kern="0" cap="none" spc="0" baseline="0">
                <a:solidFill>
                  <a:srgbClr val="000000"/>
                </a:solidFill>
                <a:uFillTx/>
              </a:defRPr>
            </a:pPr>
            <a:r>
              <a:rPr lang="pt-PT" sz="1400" dirty="0" err="1">
                <a:solidFill>
                  <a:srgbClr val="000000"/>
                </a:solidFill>
                <a:latin typeface="Arial Narrow" pitchFamily="34"/>
              </a:rPr>
              <a:t>Where</a:t>
            </a:r>
            <a:r>
              <a:rPr lang="pt-PT" sz="1400" dirty="0">
                <a:solidFill>
                  <a:srgbClr val="000000"/>
                </a:solidFill>
                <a:latin typeface="Arial Narrow" pitchFamily="34"/>
              </a:rPr>
              <a:t> does financial capital come </a:t>
            </a:r>
            <a:r>
              <a:rPr lang="pt-PT" sz="1400" dirty="0" err="1">
                <a:solidFill>
                  <a:srgbClr val="000000"/>
                </a:solidFill>
                <a:latin typeface="Arial Narrow" pitchFamily="34"/>
              </a:rPr>
              <a:t>from</a:t>
            </a:r>
            <a:r>
              <a:rPr lang="pt-PT" sz="1400" dirty="0">
                <a:solidFill>
                  <a:srgbClr val="000000"/>
                </a:solidFill>
                <a:latin typeface="Arial Narrow" pitchFamily="34"/>
              </a:rPr>
              <a:t> </a:t>
            </a:r>
            <a:r>
              <a:rPr lang="pt-PT" sz="1400" dirty="0" err="1">
                <a:solidFill>
                  <a:srgbClr val="000000"/>
                </a:solidFill>
                <a:latin typeface="Arial Narrow" pitchFamily="34"/>
              </a:rPr>
              <a:t>and</a:t>
            </a:r>
            <a:r>
              <a:rPr lang="pt-PT" sz="1400" dirty="0">
                <a:solidFill>
                  <a:srgbClr val="000000"/>
                </a:solidFill>
                <a:latin typeface="Arial Narrow" pitchFamily="34"/>
              </a:rPr>
              <a:t> </a:t>
            </a:r>
            <a:r>
              <a:rPr lang="pt-PT" sz="1400" dirty="0" err="1">
                <a:solidFill>
                  <a:srgbClr val="000000"/>
                </a:solidFill>
                <a:latin typeface="Arial Narrow" pitchFamily="34"/>
              </a:rPr>
              <a:t>its</a:t>
            </a:r>
            <a:r>
              <a:rPr lang="pt-PT" sz="1400" dirty="0">
                <a:solidFill>
                  <a:srgbClr val="000000"/>
                </a:solidFill>
                <a:latin typeface="Arial Narrow" pitchFamily="34"/>
              </a:rPr>
              <a:t> </a:t>
            </a:r>
            <a:r>
              <a:rPr lang="pt-PT" sz="1400" dirty="0" err="1">
                <a:solidFill>
                  <a:srgbClr val="000000"/>
                </a:solidFill>
                <a:latin typeface="Arial Narrow" pitchFamily="34"/>
              </a:rPr>
              <a:t>implications</a:t>
            </a:r>
            <a:r>
              <a:rPr lang="pt-PT" sz="1400" dirty="0">
                <a:solidFill>
                  <a:srgbClr val="000000"/>
                </a:solidFill>
                <a:latin typeface="Arial Narrow" pitchFamily="34"/>
              </a:rPr>
              <a:t> for </a:t>
            </a:r>
            <a:r>
              <a:rPr lang="pt-PT" sz="1400" dirty="0" err="1">
                <a:solidFill>
                  <a:srgbClr val="000000"/>
                </a:solidFill>
                <a:latin typeface="Arial Narrow" pitchFamily="34"/>
              </a:rPr>
              <a:t>the</a:t>
            </a:r>
            <a:r>
              <a:rPr lang="pt-PT" sz="1400" dirty="0">
                <a:solidFill>
                  <a:srgbClr val="000000"/>
                </a:solidFill>
                <a:latin typeface="Arial Narrow" pitchFamily="34"/>
              </a:rPr>
              <a:t> </a:t>
            </a:r>
            <a:r>
              <a:rPr lang="pt-PT" sz="1400" dirty="0" err="1">
                <a:solidFill>
                  <a:srgbClr val="000000"/>
                </a:solidFill>
                <a:latin typeface="Arial Narrow" pitchFamily="34"/>
              </a:rPr>
              <a:t>nature</a:t>
            </a:r>
            <a:r>
              <a:rPr lang="pt-PT" sz="1400" dirty="0">
                <a:solidFill>
                  <a:srgbClr val="000000"/>
                </a:solidFill>
                <a:latin typeface="Arial Narrow" pitchFamily="34"/>
              </a:rPr>
              <a:t> </a:t>
            </a:r>
            <a:r>
              <a:rPr lang="pt-PT" sz="1400" dirty="0" err="1">
                <a:solidFill>
                  <a:srgbClr val="000000"/>
                </a:solidFill>
                <a:latin typeface="Arial Narrow" pitchFamily="34"/>
              </a:rPr>
              <a:t>of</a:t>
            </a:r>
            <a:r>
              <a:rPr lang="pt-PT" sz="1400" dirty="0">
                <a:solidFill>
                  <a:srgbClr val="000000"/>
                </a:solidFill>
                <a:latin typeface="Arial Narrow" pitchFamily="34"/>
              </a:rPr>
              <a:t> </a:t>
            </a:r>
            <a:r>
              <a:rPr lang="pt-PT" sz="1400" dirty="0" err="1">
                <a:solidFill>
                  <a:srgbClr val="000000"/>
                </a:solidFill>
                <a:latin typeface="Arial Narrow" pitchFamily="34"/>
              </a:rPr>
              <a:t>the</a:t>
            </a:r>
            <a:r>
              <a:rPr lang="pt-PT" sz="1400" dirty="0">
                <a:solidFill>
                  <a:srgbClr val="000000"/>
                </a:solidFill>
                <a:latin typeface="Arial Narrow" pitchFamily="34"/>
              </a:rPr>
              <a:t> </a:t>
            </a:r>
            <a:r>
              <a:rPr lang="pt-PT" sz="1400" dirty="0" err="1">
                <a:solidFill>
                  <a:srgbClr val="000000"/>
                </a:solidFill>
                <a:latin typeface="Arial Narrow" pitchFamily="34"/>
              </a:rPr>
              <a:t>accumulation</a:t>
            </a:r>
            <a:r>
              <a:rPr lang="pt-PT" sz="1400" dirty="0">
                <a:solidFill>
                  <a:srgbClr val="000000"/>
                </a:solidFill>
                <a:latin typeface="Arial Narrow" pitchFamily="34"/>
              </a:rPr>
              <a:t> </a:t>
            </a:r>
            <a:r>
              <a:rPr lang="pt-PT" sz="1400" dirty="0" err="1">
                <a:solidFill>
                  <a:srgbClr val="000000"/>
                </a:solidFill>
                <a:latin typeface="Arial Narrow" pitchFamily="34"/>
              </a:rPr>
              <a:t>process</a:t>
            </a:r>
            <a:r>
              <a:rPr lang="pt-PT" sz="1400" dirty="0">
                <a:solidFill>
                  <a:srgbClr val="000000"/>
                </a:solidFill>
                <a:latin typeface="Arial Narrow" pitchFamily="34"/>
              </a:rPr>
              <a:t>?</a:t>
            </a:r>
            <a:endParaRPr lang="en-GB" sz="1400" dirty="0">
              <a:solidFill>
                <a:srgbClr val="000000"/>
              </a:solidFill>
              <a:latin typeface="Arial Narrow" pitchFamily="34"/>
            </a:endParaRPr>
          </a:p>
        </p:txBody>
      </p:sp>
      <p:sp>
        <p:nvSpPr>
          <p:cNvPr id="30" name="Right Brace 39">
            <a:extLst>
              <a:ext uri="{FF2B5EF4-FFF2-40B4-BE49-F238E27FC236}">
                <a16:creationId xmlns:a16="http://schemas.microsoft.com/office/drawing/2014/main" id="{C11AC6BE-5AC5-4B4F-8A19-4BB27AA79E27}"/>
              </a:ext>
            </a:extLst>
          </p:cNvPr>
          <p:cNvSpPr/>
          <p:nvPr/>
        </p:nvSpPr>
        <p:spPr>
          <a:xfrm rot="5400013">
            <a:off x="5660132" y="-1525186"/>
            <a:ext cx="372325" cy="6797033"/>
          </a:xfrm>
          <a:custGeom>
            <a:avLst>
              <a:gd name="f12" fmla="val 8333"/>
              <a:gd name="f13" fmla="val 50000"/>
            </a:avLst>
            <a:gdLst>
              <a:gd name="f2" fmla="val 10800000"/>
              <a:gd name="f3" fmla="val 5400000"/>
              <a:gd name="f4" fmla="val 16200000"/>
              <a:gd name="f5" fmla="val 180"/>
              <a:gd name="f6" fmla="val w"/>
              <a:gd name="f7" fmla="val h"/>
              <a:gd name="f8" fmla="val ss"/>
              <a:gd name="f9" fmla="val 0"/>
              <a:gd name="f10" fmla="*/ 5419351 1 1725033"/>
              <a:gd name="f11" fmla="+- 0 0 5400000"/>
              <a:gd name="f12" fmla="val 8333"/>
              <a:gd name="f13" fmla="val 50000"/>
              <a:gd name="f14" fmla="+- 0 0 -180"/>
              <a:gd name="f15" fmla="+- 0 0 -270"/>
              <a:gd name="f16" fmla="+- 0 0 -360"/>
              <a:gd name="f17" fmla="abs f6"/>
              <a:gd name="f18" fmla="abs f7"/>
              <a:gd name="f19" fmla="abs f8"/>
              <a:gd name="f20" fmla="val f9"/>
              <a:gd name="f21" fmla="val f13"/>
              <a:gd name="f22" fmla="val f12"/>
              <a:gd name="f23" fmla="+- 2700000 f3 0"/>
              <a:gd name="f24" fmla="*/ f14 f2 1"/>
              <a:gd name="f25" fmla="*/ f15 f2 1"/>
              <a:gd name="f26" fmla="*/ f16 f2 1"/>
              <a:gd name="f27" fmla="?: f17 f6 1"/>
              <a:gd name="f28" fmla="?: f18 f7 1"/>
              <a:gd name="f29" fmla="?: f19 f8 1"/>
              <a:gd name="f30" fmla="*/ f23 f10 1"/>
              <a:gd name="f31" fmla="*/ f24 1 f5"/>
              <a:gd name="f32" fmla="*/ f25 1 f5"/>
              <a:gd name="f33" fmla="*/ f26 1 f5"/>
              <a:gd name="f34" fmla="*/ f27 1 21600"/>
              <a:gd name="f35" fmla="*/ f28 1 21600"/>
              <a:gd name="f36" fmla="*/ 21600 f27 1"/>
              <a:gd name="f37" fmla="*/ 21600 f28 1"/>
              <a:gd name="f38" fmla="*/ f30 1 f2"/>
              <a:gd name="f39" fmla="+- f31 0 f3"/>
              <a:gd name="f40" fmla="+- f32 0 f3"/>
              <a:gd name="f41" fmla="+- f33 0 f3"/>
              <a:gd name="f42" fmla="min f35 f34"/>
              <a:gd name="f43" fmla="*/ f36 1 f29"/>
              <a:gd name="f44" fmla="*/ f37 1 f29"/>
              <a:gd name="f45" fmla="+- 0 0 f38"/>
              <a:gd name="f46" fmla="val f43"/>
              <a:gd name="f47" fmla="val f44"/>
              <a:gd name="f48" fmla="+- 0 0 f45"/>
              <a:gd name="f49" fmla="*/ f20 f42 1"/>
              <a:gd name="f50" fmla="+- f47 0 f20"/>
              <a:gd name="f51" fmla="+- f46 0 f20"/>
              <a:gd name="f52" fmla="*/ f48 f2 1"/>
              <a:gd name="f53" fmla="*/ f46 f42 1"/>
              <a:gd name="f54" fmla="*/ f47 f42 1"/>
              <a:gd name="f55" fmla="*/ f51 1 2"/>
              <a:gd name="f56" fmla="min f51 f50"/>
              <a:gd name="f57" fmla="*/ f50 f21 1"/>
              <a:gd name="f58" fmla="*/ f52 1 f10"/>
              <a:gd name="f59" fmla="+- f20 f55 0"/>
              <a:gd name="f60" fmla="*/ f56 f22 1"/>
              <a:gd name="f61" fmla="*/ f57 1 100000"/>
              <a:gd name="f62" fmla="+- f58 0 f3"/>
              <a:gd name="f63" fmla="*/ f55 f42 1"/>
              <a:gd name="f64" fmla="*/ f60 1 100000"/>
              <a:gd name="f65" fmla="cos 1 f62"/>
              <a:gd name="f66" fmla="sin 1 f62"/>
              <a:gd name="f67" fmla="*/ f59 f42 1"/>
              <a:gd name="f68" fmla="*/ f61 f42 1"/>
              <a:gd name="f69" fmla="+- f61 0 f64"/>
              <a:gd name="f70" fmla="+- f47 0 f64"/>
              <a:gd name="f71" fmla="+- 0 0 f65"/>
              <a:gd name="f72" fmla="+- 0 0 f66"/>
              <a:gd name="f73" fmla="*/ f64 f42 1"/>
              <a:gd name="f74" fmla="+- 0 0 f71"/>
              <a:gd name="f75" fmla="+- 0 0 f72"/>
              <a:gd name="f76" fmla="*/ f69 f42 1"/>
              <a:gd name="f77" fmla="*/ f70 f42 1"/>
              <a:gd name="f78" fmla="*/ f74 f55 1"/>
              <a:gd name="f79" fmla="*/ f75 f64 1"/>
              <a:gd name="f80" fmla="+- f20 f78 0"/>
              <a:gd name="f81" fmla="+- f64 0 f79"/>
              <a:gd name="f82" fmla="+- f47 f79 0"/>
              <a:gd name="f83" fmla="+- f82 0 f64"/>
              <a:gd name="f84" fmla="*/ f81 f42 1"/>
              <a:gd name="f85" fmla="*/ f80 f42 1"/>
              <a:gd name="f86" fmla="*/ f83 f42 1"/>
            </a:gdLst>
            <a:ahLst/>
            <a:cxnLst>
              <a:cxn ang="3cd4">
                <a:pos x="hc" y="t"/>
              </a:cxn>
              <a:cxn ang="0">
                <a:pos x="r" y="vc"/>
              </a:cxn>
              <a:cxn ang="cd4">
                <a:pos x="hc" y="b"/>
              </a:cxn>
              <a:cxn ang="cd2">
                <a:pos x="l" y="vc"/>
              </a:cxn>
              <a:cxn ang="f39">
                <a:pos x="f49" y="f49"/>
              </a:cxn>
              <a:cxn ang="f40">
                <a:pos x="f53" y="f68"/>
              </a:cxn>
              <a:cxn ang="f41">
                <a:pos x="f49" y="f54"/>
              </a:cxn>
            </a:cxnLst>
            <a:rect l="f49" t="f84" r="f85" b="f86"/>
            <a:pathLst>
              <a:path stroke="0">
                <a:moveTo>
                  <a:pt x="f49" y="f49"/>
                </a:moveTo>
                <a:arcTo wR="f63" hR="f73" stAng="f4" swAng="f3"/>
                <a:lnTo>
                  <a:pt x="f67" y="f76"/>
                </a:lnTo>
                <a:arcTo wR="f63" hR="f73" stAng="f2" swAng="f11"/>
                <a:arcTo wR="f63" hR="f73" stAng="f4" swAng="f11"/>
                <a:lnTo>
                  <a:pt x="f67" y="f77"/>
                </a:lnTo>
                <a:arcTo wR="f63" hR="f73" stAng="f9" swAng="f3"/>
                <a:close/>
              </a:path>
              <a:path fill="none">
                <a:moveTo>
                  <a:pt x="f49" y="f49"/>
                </a:moveTo>
                <a:arcTo wR="f63" hR="f73" stAng="f4" swAng="f3"/>
                <a:lnTo>
                  <a:pt x="f67" y="f76"/>
                </a:lnTo>
                <a:arcTo wR="f63" hR="f73" stAng="f2" swAng="f11"/>
                <a:arcTo wR="f63" hR="f73" stAng="f4" swAng="f11"/>
                <a:lnTo>
                  <a:pt x="f67" y="f77"/>
                </a:lnTo>
                <a:arcTo wR="f63" hR="f73" stAng="f9" swAng="f3"/>
              </a:path>
            </a:pathLst>
          </a:custGeom>
          <a:noFill/>
          <a:ln w="6345" cap="flat">
            <a:solidFill>
              <a:srgbClr val="4472C4"/>
            </a:solidFill>
            <a:prstDash val="solid"/>
            <a:miter/>
          </a:ln>
        </p:spPr>
        <p:txBody>
          <a:bodyPr vert="horz" wrap="square" lIns="82953" tIns="41476" rIns="82953" bIns="41476" anchor="ctr" anchorCtr="1" compatLnSpc="1">
            <a:noAutofit/>
          </a:bodyPr>
          <a:lstStyle/>
          <a:p>
            <a:pPr algn="ctr" defTabSz="829544">
              <a:defRPr sz="1800" b="0" i="0" u="none" strike="noStrike" kern="0" cap="none" spc="0" baseline="0">
                <a:solidFill>
                  <a:srgbClr val="000000"/>
                </a:solidFill>
                <a:uFillTx/>
              </a:defRPr>
            </a:pPr>
            <a:endParaRPr lang="en-GB" sz="1350">
              <a:solidFill>
                <a:srgbClr val="000000"/>
              </a:solidFill>
              <a:latin typeface="Calibri"/>
            </a:endParaRPr>
          </a:p>
        </p:txBody>
      </p:sp>
      <p:sp>
        <p:nvSpPr>
          <p:cNvPr id="31" name="TextBox 41">
            <a:extLst>
              <a:ext uri="{FF2B5EF4-FFF2-40B4-BE49-F238E27FC236}">
                <a16:creationId xmlns:a16="http://schemas.microsoft.com/office/drawing/2014/main" id="{CA6500A0-ACAB-43EC-875E-71227DA5A8E5}"/>
              </a:ext>
            </a:extLst>
          </p:cNvPr>
          <p:cNvSpPr txBox="1"/>
          <p:nvPr/>
        </p:nvSpPr>
        <p:spPr>
          <a:xfrm>
            <a:off x="1847291" y="5922303"/>
            <a:ext cx="8497418" cy="730093"/>
          </a:xfrm>
          <a:prstGeom prst="rect">
            <a:avLst/>
          </a:prstGeom>
          <a:noFill/>
          <a:ln cap="flat">
            <a:noFill/>
          </a:ln>
        </p:spPr>
        <p:txBody>
          <a:bodyPr vert="horz" wrap="square" lIns="82953" tIns="41476" rIns="82953" bIns="41476" anchor="t" anchorCtr="0" compatLnSpc="1">
            <a:spAutoFit/>
          </a:bodyPr>
          <a:lstStyle/>
          <a:p>
            <a:pPr defTabSz="829544">
              <a:defRPr sz="1800" b="0" i="0" u="none" strike="noStrike" kern="0" cap="none" spc="0" baseline="0">
                <a:solidFill>
                  <a:srgbClr val="000000"/>
                </a:solidFill>
                <a:uFillTx/>
              </a:defRPr>
            </a:pPr>
            <a:r>
              <a:rPr lang="pt-PT" sz="1400" b="1" dirty="0" err="1">
                <a:solidFill>
                  <a:srgbClr val="000000"/>
                </a:solidFill>
                <a:latin typeface="Arial Narrow" pitchFamily="34"/>
              </a:rPr>
              <a:t>Legend</a:t>
            </a:r>
            <a:r>
              <a:rPr lang="pt-PT" sz="1400" b="1" dirty="0">
                <a:solidFill>
                  <a:srgbClr val="000000"/>
                </a:solidFill>
                <a:latin typeface="Arial Narrow" pitchFamily="34"/>
              </a:rPr>
              <a:t>: </a:t>
            </a:r>
            <a:r>
              <a:rPr lang="pt-PT" sz="1400" dirty="0">
                <a:solidFill>
                  <a:srgbClr val="000000"/>
                </a:solidFill>
                <a:latin typeface="Arial Narrow" pitchFamily="34"/>
              </a:rPr>
              <a:t>M = </a:t>
            </a:r>
            <a:r>
              <a:rPr lang="pt-PT" sz="1400" dirty="0" err="1">
                <a:solidFill>
                  <a:srgbClr val="000000"/>
                </a:solidFill>
                <a:latin typeface="Arial Narrow" pitchFamily="34"/>
              </a:rPr>
              <a:t>money</a:t>
            </a:r>
            <a:r>
              <a:rPr lang="pt-PT" sz="1400" dirty="0">
                <a:solidFill>
                  <a:srgbClr val="000000"/>
                </a:solidFill>
                <a:latin typeface="Arial Narrow" pitchFamily="34"/>
              </a:rPr>
              <a:t> (M’ &gt; M); C = </a:t>
            </a:r>
            <a:r>
              <a:rPr lang="pt-PT" sz="1400" dirty="0" err="1">
                <a:solidFill>
                  <a:srgbClr val="000000"/>
                </a:solidFill>
                <a:latin typeface="Arial Narrow" pitchFamily="34"/>
              </a:rPr>
              <a:t>commodities</a:t>
            </a:r>
            <a:r>
              <a:rPr lang="pt-PT" sz="1400" dirty="0">
                <a:solidFill>
                  <a:srgbClr val="000000"/>
                </a:solidFill>
                <a:latin typeface="Arial Narrow" pitchFamily="34"/>
              </a:rPr>
              <a:t> (C’ &gt; C); LP = </a:t>
            </a:r>
            <a:r>
              <a:rPr lang="pt-PT" sz="1400" dirty="0" err="1">
                <a:solidFill>
                  <a:srgbClr val="000000"/>
                </a:solidFill>
                <a:latin typeface="Arial Narrow" pitchFamily="34"/>
              </a:rPr>
              <a:t>labour</a:t>
            </a:r>
            <a:r>
              <a:rPr lang="pt-PT" sz="1400" dirty="0">
                <a:solidFill>
                  <a:srgbClr val="000000"/>
                </a:solidFill>
                <a:latin typeface="Arial Narrow" pitchFamily="34"/>
              </a:rPr>
              <a:t> </a:t>
            </a:r>
            <a:r>
              <a:rPr lang="pt-PT" sz="1400" dirty="0" err="1">
                <a:solidFill>
                  <a:srgbClr val="000000"/>
                </a:solidFill>
                <a:latin typeface="Arial Narrow" pitchFamily="34"/>
              </a:rPr>
              <a:t>power</a:t>
            </a:r>
            <a:r>
              <a:rPr lang="pt-PT" sz="1400" dirty="0">
                <a:solidFill>
                  <a:srgbClr val="000000"/>
                </a:solidFill>
                <a:latin typeface="Arial Narrow" pitchFamily="34"/>
              </a:rPr>
              <a:t>, MP = </a:t>
            </a:r>
            <a:r>
              <a:rPr lang="pt-PT" sz="1400" dirty="0" err="1">
                <a:solidFill>
                  <a:srgbClr val="000000"/>
                </a:solidFill>
                <a:latin typeface="Arial Narrow" pitchFamily="34"/>
              </a:rPr>
              <a:t>means</a:t>
            </a:r>
            <a:r>
              <a:rPr lang="pt-PT" sz="1400" dirty="0">
                <a:solidFill>
                  <a:srgbClr val="000000"/>
                </a:solidFill>
                <a:latin typeface="Arial Narrow" pitchFamily="34"/>
              </a:rPr>
              <a:t> </a:t>
            </a:r>
            <a:r>
              <a:rPr lang="pt-PT" sz="1400" dirty="0" err="1">
                <a:solidFill>
                  <a:srgbClr val="000000"/>
                </a:solidFill>
                <a:latin typeface="Arial Narrow" pitchFamily="34"/>
              </a:rPr>
              <a:t>of</a:t>
            </a:r>
            <a:r>
              <a:rPr lang="pt-PT" sz="1400" dirty="0">
                <a:solidFill>
                  <a:srgbClr val="000000"/>
                </a:solidFill>
                <a:latin typeface="Arial Narrow" pitchFamily="34"/>
              </a:rPr>
              <a:t> </a:t>
            </a:r>
            <a:r>
              <a:rPr lang="pt-PT" sz="1400" dirty="0" err="1">
                <a:solidFill>
                  <a:srgbClr val="000000"/>
                </a:solidFill>
                <a:latin typeface="Arial Narrow" pitchFamily="34"/>
              </a:rPr>
              <a:t>production</a:t>
            </a:r>
            <a:r>
              <a:rPr lang="pt-PT" sz="1400" dirty="0">
                <a:solidFill>
                  <a:srgbClr val="000000"/>
                </a:solidFill>
                <a:latin typeface="Arial Narrow" pitchFamily="34"/>
              </a:rPr>
              <a:t>); pp = </a:t>
            </a:r>
            <a:r>
              <a:rPr lang="pt-PT" sz="1400" dirty="0" err="1">
                <a:solidFill>
                  <a:srgbClr val="000000"/>
                </a:solidFill>
                <a:latin typeface="Arial Narrow" pitchFamily="34"/>
              </a:rPr>
              <a:t>process</a:t>
            </a:r>
            <a:r>
              <a:rPr lang="pt-PT" sz="1400" dirty="0">
                <a:solidFill>
                  <a:srgbClr val="000000"/>
                </a:solidFill>
                <a:latin typeface="Arial Narrow" pitchFamily="34"/>
              </a:rPr>
              <a:t> </a:t>
            </a:r>
            <a:r>
              <a:rPr lang="pt-PT" sz="1400" dirty="0" err="1">
                <a:solidFill>
                  <a:srgbClr val="000000"/>
                </a:solidFill>
                <a:latin typeface="Arial Narrow" pitchFamily="34"/>
              </a:rPr>
              <a:t>of</a:t>
            </a:r>
            <a:r>
              <a:rPr lang="pt-PT" sz="1400" dirty="0">
                <a:solidFill>
                  <a:srgbClr val="000000"/>
                </a:solidFill>
                <a:latin typeface="Arial Narrow" pitchFamily="34"/>
              </a:rPr>
              <a:t> </a:t>
            </a:r>
            <a:r>
              <a:rPr lang="pt-PT" sz="1400" dirty="0" err="1">
                <a:solidFill>
                  <a:srgbClr val="000000"/>
                </a:solidFill>
                <a:latin typeface="Arial Narrow" pitchFamily="34"/>
              </a:rPr>
              <a:t>production</a:t>
            </a:r>
            <a:r>
              <a:rPr lang="pt-PT" sz="1400" dirty="0">
                <a:solidFill>
                  <a:srgbClr val="000000"/>
                </a:solidFill>
                <a:latin typeface="Arial Narrow" pitchFamily="34"/>
              </a:rPr>
              <a:t>; C’ = </a:t>
            </a:r>
            <a:r>
              <a:rPr lang="pt-PT" sz="1400" dirty="0" err="1">
                <a:solidFill>
                  <a:srgbClr val="000000"/>
                </a:solidFill>
                <a:latin typeface="Arial Narrow" pitchFamily="34"/>
              </a:rPr>
              <a:t>Commodities</a:t>
            </a:r>
            <a:r>
              <a:rPr lang="pt-PT" sz="1400" dirty="0">
                <a:solidFill>
                  <a:srgbClr val="000000"/>
                </a:solidFill>
                <a:latin typeface="Arial Narrow" pitchFamily="34"/>
              </a:rPr>
              <a:t> </a:t>
            </a:r>
            <a:r>
              <a:rPr lang="pt-PT" sz="1400" dirty="0" err="1">
                <a:solidFill>
                  <a:srgbClr val="000000"/>
                </a:solidFill>
                <a:latin typeface="Arial Narrow" pitchFamily="34"/>
              </a:rPr>
              <a:t>at</a:t>
            </a:r>
            <a:r>
              <a:rPr lang="pt-PT" sz="1400" dirty="0">
                <a:solidFill>
                  <a:srgbClr val="000000"/>
                </a:solidFill>
                <a:latin typeface="Arial Narrow" pitchFamily="34"/>
              </a:rPr>
              <a:t> </a:t>
            </a:r>
            <a:r>
              <a:rPr lang="pt-PT" sz="1400" dirty="0" err="1">
                <a:solidFill>
                  <a:srgbClr val="000000"/>
                </a:solidFill>
                <a:latin typeface="Arial Narrow" pitchFamily="34"/>
              </a:rPr>
              <a:t>the</a:t>
            </a:r>
            <a:r>
              <a:rPr lang="pt-PT" sz="1400" dirty="0">
                <a:solidFill>
                  <a:srgbClr val="000000"/>
                </a:solidFill>
                <a:latin typeface="Arial Narrow" pitchFamily="34"/>
              </a:rPr>
              <a:t> </a:t>
            </a:r>
            <a:r>
              <a:rPr lang="pt-PT" sz="1400" dirty="0" err="1">
                <a:solidFill>
                  <a:srgbClr val="000000"/>
                </a:solidFill>
                <a:latin typeface="Arial Narrow" pitchFamily="34"/>
              </a:rPr>
              <a:t>end</a:t>
            </a:r>
            <a:r>
              <a:rPr lang="pt-PT" sz="1400" dirty="0">
                <a:solidFill>
                  <a:srgbClr val="000000"/>
                </a:solidFill>
                <a:latin typeface="Arial Narrow" pitchFamily="34"/>
              </a:rPr>
              <a:t> </a:t>
            </a:r>
            <a:r>
              <a:rPr lang="pt-PT" sz="1400" dirty="0" err="1">
                <a:solidFill>
                  <a:srgbClr val="000000"/>
                </a:solidFill>
                <a:latin typeface="Arial Narrow" pitchFamily="34"/>
              </a:rPr>
              <a:t>of</a:t>
            </a:r>
            <a:r>
              <a:rPr lang="pt-PT" sz="1400" dirty="0">
                <a:solidFill>
                  <a:srgbClr val="000000"/>
                </a:solidFill>
                <a:latin typeface="Arial Narrow" pitchFamily="34"/>
              </a:rPr>
              <a:t> </a:t>
            </a:r>
            <a:r>
              <a:rPr lang="pt-PT" sz="1400" dirty="0" err="1">
                <a:solidFill>
                  <a:srgbClr val="000000"/>
                </a:solidFill>
                <a:latin typeface="Arial Narrow" pitchFamily="34"/>
              </a:rPr>
              <a:t>the</a:t>
            </a:r>
            <a:r>
              <a:rPr lang="pt-PT" sz="1400" dirty="0">
                <a:solidFill>
                  <a:srgbClr val="000000"/>
                </a:solidFill>
                <a:latin typeface="Arial Narrow" pitchFamily="34"/>
              </a:rPr>
              <a:t> </a:t>
            </a:r>
            <a:r>
              <a:rPr lang="pt-PT" sz="1400" dirty="0" err="1">
                <a:solidFill>
                  <a:srgbClr val="000000"/>
                </a:solidFill>
                <a:latin typeface="Arial Narrow" pitchFamily="34"/>
              </a:rPr>
              <a:t>prodcution</a:t>
            </a:r>
            <a:r>
              <a:rPr lang="pt-PT" sz="1400" dirty="0">
                <a:solidFill>
                  <a:srgbClr val="000000"/>
                </a:solidFill>
                <a:latin typeface="Arial Narrow" pitchFamily="34"/>
              </a:rPr>
              <a:t> </a:t>
            </a:r>
            <a:r>
              <a:rPr lang="pt-PT" sz="1400" dirty="0" err="1">
                <a:solidFill>
                  <a:srgbClr val="000000"/>
                </a:solidFill>
                <a:latin typeface="Arial Narrow" pitchFamily="34"/>
              </a:rPr>
              <a:t>process</a:t>
            </a:r>
            <a:r>
              <a:rPr lang="pt-PT" sz="1400" dirty="0">
                <a:solidFill>
                  <a:srgbClr val="000000"/>
                </a:solidFill>
                <a:latin typeface="Arial Narrow" pitchFamily="34"/>
              </a:rPr>
              <a:t>; M’ = Money </a:t>
            </a:r>
            <a:r>
              <a:rPr lang="pt-PT" sz="1400" dirty="0" err="1">
                <a:solidFill>
                  <a:srgbClr val="000000"/>
                </a:solidFill>
                <a:latin typeface="Arial Narrow" pitchFamily="34"/>
              </a:rPr>
              <a:t>at</a:t>
            </a:r>
            <a:r>
              <a:rPr lang="pt-PT" sz="1400" dirty="0">
                <a:solidFill>
                  <a:srgbClr val="000000"/>
                </a:solidFill>
                <a:latin typeface="Arial Narrow" pitchFamily="34"/>
              </a:rPr>
              <a:t> </a:t>
            </a:r>
            <a:r>
              <a:rPr lang="pt-PT" sz="1400" dirty="0" err="1">
                <a:solidFill>
                  <a:srgbClr val="000000"/>
                </a:solidFill>
                <a:latin typeface="Arial Narrow" pitchFamily="34"/>
              </a:rPr>
              <a:t>the</a:t>
            </a:r>
            <a:r>
              <a:rPr lang="pt-PT" sz="1400" dirty="0">
                <a:solidFill>
                  <a:srgbClr val="000000"/>
                </a:solidFill>
                <a:latin typeface="Arial Narrow" pitchFamily="34"/>
              </a:rPr>
              <a:t> </a:t>
            </a:r>
            <a:r>
              <a:rPr lang="pt-PT" sz="1400" dirty="0" err="1">
                <a:solidFill>
                  <a:srgbClr val="000000"/>
                </a:solidFill>
                <a:latin typeface="Arial Narrow" pitchFamily="34"/>
              </a:rPr>
              <a:t>end</a:t>
            </a:r>
            <a:r>
              <a:rPr lang="pt-PT" sz="1400" dirty="0">
                <a:solidFill>
                  <a:srgbClr val="000000"/>
                </a:solidFill>
                <a:latin typeface="Arial Narrow" pitchFamily="34"/>
              </a:rPr>
              <a:t> </a:t>
            </a:r>
            <a:r>
              <a:rPr lang="pt-PT" sz="1400" dirty="0" err="1">
                <a:solidFill>
                  <a:srgbClr val="000000"/>
                </a:solidFill>
                <a:latin typeface="Arial Narrow" pitchFamily="34"/>
              </a:rPr>
              <a:t>of</a:t>
            </a:r>
            <a:r>
              <a:rPr lang="pt-PT" sz="1400" dirty="0">
                <a:solidFill>
                  <a:srgbClr val="000000"/>
                </a:solidFill>
                <a:latin typeface="Arial Narrow" pitchFamily="34"/>
              </a:rPr>
              <a:t> </a:t>
            </a:r>
            <a:r>
              <a:rPr lang="pt-PT" sz="1400" dirty="0" err="1">
                <a:solidFill>
                  <a:srgbClr val="000000"/>
                </a:solidFill>
                <a:latin typeface="Arial Narrow" pitchFamily="34"/>
              </a:rPr>
              <a:t>the</a:t>
            </a:r>
            <a:r>
              <a:rPr lang="pt-PT" sz="1400" dirty="0">
                <a:solidFill>
                  <a:srgbClr val="000000"/>
                </a:solidFill>
                <a:latin typeface="Arial Narrow" pitchFamily="34"/>
              </a:rPr>
              <a:t> </a:t>
            </a:r>
            <a:r>
              <a:rPr lang="pt-PT" sz="1400" dirty="0" err="1">
                <a:solidFill>
                  <a:srgbClr val="000000"/>
                </a:solidFill>
                <a:latin typeface="Arial Narrow" pitchFamily="34"/>
              </a:rPr>
              <a:t>realization</a:t>
            </a:r>
            <a:r>
              <a:rPr lang="pt-PT" sz="1400" dirty="0">
                <a:solidFill>
                  <a:srgbClr val="000000"/>
                </a:solidFill>
                <a:latin typeface="Arial Narrow" pitchFamily="34"/>
              </a:rPr>
              <a:t> (</a:t>
            </a:r>
            <a:r>
              <a:rPr lang="pt-PT" sz="1400" dirty="0" err="1">
                <a:solidFill>
                  <a:srgbClr val="000000"/>
                </a:solidFill>
                <a:latin typeface="Arial Narrow" pitchFamily="34"/>
              </a:rPr>
              <a:t>of</a:t>
            </a:r>
            <a:r>
              <a:rPr lang="pt-PT" sz="1400" dirty="0">
                <a:solidFill>
                  <a:srgbClr val="000000"/>
                </a:solidFill>
                <a:latin typeface="Arial Narrow" pitchFamily="34"/>
              </a:rPr>
              <a:t> </a:t>
            </a:r>
            <a:r>
              <a:rPr lang="pt-PT" sz="1400" dirty="0" err="1">
                <a:solidFill>
                  <a:srgbClr val="000000"/>
                </a:solidFill>
                <a:latin typeface="Arial Narrow" pitchFamily="34"/>
              </a:rPr>
              <a:t>surplus</a:t>
            </a:r>
            <a:r>
              <a:rPr lang="pt-PT" sz="1400" dirty="0">
                <a:solidFill>
                  <a:srgbClr val="000000"/>
                </a:solidFill>
                <a:latin typeface="Arial Narrow" pitchFamily="34"/>
              </a:rPr>
              <a:t> </a:t>
            </a:r>
            <a:r>
              <a:rPr lang="pt-PT" sz="1400" dirty="0" err="1">
                <a:solidFill>
                  <a:srgbClr val="000000"/>
                </a:solidFill>
                <a:latin typeface="Arial Narrow" pitchFamily="34"/>
              </a:rPr>
              <a:t>value</a:t>
            </a:r>
            <a:r>
              <a:rPr lang="pt-PT" sz="1400" dirty="0">
                <a:solidFill>
                  <a:srgbClr val="000000"/>
                </a:solidFill>
                <a:latin typeface="Arial Narrow" pitchFamily="34"/>
              </a:rPr>
              <a:t>) </a:t>
            </a:r>
            <a:r>
              <a:rPr lang="pt-PT" sz="1400" dirty="0" err="1">
                <a:solidFill>
                  <a:srgbClr val="000000"/>
                </a:solidFill>
                <a:latin typeface="Arial Narrow" pitchFamily="34"/>
              </a:rPr>
              <a:t>process</a:t>
            </a:r>
            <a:r>
              <a:rPr lang="pt-PT" sz="1400" dirty="0">
                <a:solidFill>
                  <a:srgbClr val="000000"/>
                </a:solidFill>
                <a:latin typeface="Arial Narrow" pitchFamily="34"/>
              </a:rPr>
              <a:t>. </a:t>
            </a:r>
            <a:endParaRPr lang="en-GB" sz="1400" dirty="0">
              <a:solidFill>
                <a:srgbClr val="000000"/>
              </a:solidFill>
              <a:latin typeface="Arial Narrow" pitchFamily="3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CCC5-358C-44A3-9F1F-4DD0CCB471EF}"/>
              </a:ext>
            </a:extLst>
          </p:cNvPr>
          <p:cNvSpPr>
            <a:spLocks noGrp="1"/>
          </p:cNvSpPr>
          <p:nvPr>
            <p:ph type="title"/>
          </p:nvPr>
        </p:nvSpPr>
        <p:spPr>
          <a:xfrm>
            <a:off x="246529" y="201707"/>
            <a:ext cx="11703424" cy="620374"/>
          </a:xfrm>
        </p:spPr>
        <p:txBody>
          <a:bodyPr>
            <a:normAutofit fontScale="90000"/>
          </a:bodyPr>
          <a:lstStyle/>
          <a:p>
            <a:r>
              <a:rPr lang="pt-PT" sz="2800" b="1" dirty="0">
                <a:solidFill>
                  <a:srgbClr val="C00000"/>
                </a:solidFill>
                <a:latin typeface="Arial Narrow" panose="020B0606020202030204" pitchFamily="34" charset="0"/>
              </a:rPr>
              <a:t>C</a:t>
            </a:r>
            <a:r>
              <a:rPr lang="en-GB" sz="2800" b="1" dirty="0" err="1">
                <a:solidFill>
                  <a:srgbClr val="C00000"/>
                </a:solidFill>
                <a:latin typeface="Arial Narrow" panose="020B0606020202030204" pitchFamily="34" charset="0"/>
              </a:rPr>
              <a:t>ircuit</a:t>
            </a:r>
            <a:r>
              <a:rPr lang="en-GB" sz="2800" b="1" dirty="0">
                <a:solidFill>
                  <a:srgbClr val="C00000"/>
                </a:solidFill>
                <a:latin typeface="Arial Narrow" panose="020B0606020202030204" pitchFamily="34" charset="0"/>
              </a:rPr>
              <a:t> of industrial capital and tensions and </a:t>
            </a:r>
            <a:r>
              <a:rPr lang="en-GB" sz="2800" b="1" dirty="0" err="1">
                <a:solidFill>
                  <a:srgbClr val="C00000"/>
                </a:solidFill>
                <a:latin typeface="Arial Narrow" panose="020B0606020202030204" pitchFamily="34" charset="0"/>
              </a:rPr>
              <a:t>conflits</a:t>
            </a:r>
            <a:r>
              <a:rPr lang="en-GB" sz="2800" b="1" dirty="0">
                <a:solidFill>
                  <a:srgbClr val="C00000"/>
                </a:solidFill>
                <a:latin typeface="Arial Narrow" panose="020B0606020202030204" pitchFamily="34" charset="0"/>
              </a:rPr>
              <a:t> between capital and factions of capital</a:t>
            </a:r>
            <a:endParaRPr lang="pt-PT" sz="2800" b="1" dirty="0">
              <a:solidFill>
                <a:srgbClr val="C00000"/>
              </a:solidFill>
              <a:latin typeface="Arial Narrow" panose="020B060602020203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47DE0E9-CDDA-4698-A676-4A265F66A5B6}"/>
                  </a:ext>
                </a:extLst>
              </p:cNvPr>
              <p:cNvSpPr>
                <a:spLocks noGrp="1"/>
              </p:cNvSpPr>
              <p:nvPr>
                <p:ph idx="1"/>
              </p:nvPr>
            </p:nvSpPr>
            <p:spPr>
              <a:xfrm>
                <a:off x="246529" y="914400"/>
                <a:ext cx="11781348" cy="5693019"/>
              </a:xfrm>
            </p:spPr>
            <p:txBody>
              <a:bodyPr>
                <a:normAutofit fontScale="62500" lnSpcReduction="20000"/>
              </a:bodyPr>
              <a:lstStyle/>
              <a:p>
                <a:pPr>
                  <a:lnSpc>
                    <a:spcPct val="100000"/>
                  </a:lnSpc>
                  <a:spcBef>
                    <a:spcPts val="0"/>
                  </a:spcBef>
                  <a:spcAft>
                    <a:spcPts val="1800"/>
                  </a:spcAft>
                  <a:buClr>
                    <a:srgbClr val="C00000"/>
                  </a:buClr>
                  <a:buSzPct val="110000"/>
                </a:pPr>
                <a14:m>
                  <m:oMath xmlns:m="http://schemas.openxmlformats.org/officeDocument/2006/math">
                    <m:r>
                      <a:rPr lang="en-GB" sz="3200" b="0" i="1" smtClean="0">
                        <a:latin typeface="Cambria Math" panose="02040503050406030204" pitchFamily="18" charset="0"/>
                      </a:rPr>
                      <m:t>𝑀</m:t>
                    </m:r>
                  </m:oMath>
                </a14:m>
                <a:r>
                  <a:rPr lang="en-GB" sz="3200" b="0" i="1" dirty="0">
                    <a:latin typeface="Arial Narrow" panose="020B0606020202030204" pitchFamily="34" charset="0"/>
                  </a:rPr>
                  <a:t> </a:t>
                </a:r>
                <a:r>
                  <a:rPr lang="en-GB" sz="3200" b="0" dirty="0">
                    <a:latin typeface="Arial Narrow" panose="020B0606020202030204" pitchFamily="34" charset="0"/>
                  </a:rPr>
                  <a:t>(financial engineering and ingenuity and redistribution, with tensions around the upfront cost of finance)</a:t>
                </a:r>
              </a:p>
              <a:p>
                <a:pPr>
                  <a:lnSpc>
                    <a:spcPct val="100000"/>
                  </a:lnSpc>
                  <a:spcBef>
                    <a:spcPts val="0"/>
                  </a:spcBef>
                  <a:spcAft>
                    <a:spcPts val="1800"/>
                  </a:spcAft>
                  <a:buClr>
                    <a:srgbClr val="C00000"/>
                  </a:buClr>
                  <a:buSzPct val="110000"/>
                </a:pPr>
                <a14:m>
                  <m:oMath xmlns:m="http://schemas.openxmlformats.org/officeDocument/2006/math">
                    <m:sSubSup>
                      <m:sSubSupPr>
                        <m:ctrlPr>
                          <a:rPr lang="pt-PT" sz="3200" b="0" i="1" smtClean="0">
                            <a:latin typeface="Cambria Math" panose="02040503050406030204" pitchFamily="18" charset="0"/>
                            <a:ea typeface="Cambria Math" panose="02040503050406030204" pitchFamily="18" charset="0"/>
                          </a:rPr>
                        </m:ctrlPr>
                      </m:sSubSupPr>
                      <m:e>
                        <m:r>
                          <a:rPr lang="en-GB" sz="3200" b="0" i="1" smtClean="0">
                            <a:latin typeface="Cambria Math" panose="02040503050406030204" pitchFamily="18" charset="0"/>
                            <a:ea typeface="Cambria Math" panose="02040503050406030204" pitchFamily="18" charset="0"/>
                          </a:rPr>
                          <m:t>𝐶</m:t>
                        </m:r>
                      </m:e>
                      <m:sub>
                        <m:r>
                          <a:rPr lang="en-GB" sz="3200" b="0" i="1" smtClean="0">
                            <a:latin typeface="Cambria Math" panose="02040503050406030204" pitchFamily="18" charset="0"/>
                            <a:ea typeface="Cambria Math" panose="02040503050406030204" pitchFamily="18" charset="0"/>
                          </a:rPr>
                          <m:t>𝐿𝑃</m:t>
                        </m:r>
                      </m:sub>
                      <m:sup>
                        <m:sSubSup>
                          <m:sSubSupPr>
                            <m:ctrlPr>
                              <a:rPr lang="pt-PT" sz="3200" b="0" i="1" smtClean="0">
                                <a:latin typeface="Cambria Math" panose="02040503050406030204" pitchFamily="18" charset="0"/>
                                <a:ea typeface="Cambria Math" panose="02040503050406030204" pitchFamily="18" charset="0"/>
                              </a:rPr>
                            </m:ctrlPr>
                          </m:sSubSupPr>
                          <m:e>
                            <m:r>
                              <a:rPr lang="pt-PT" sz="3200" b="0" i="1" smtClean="0">
                                <a:latin typeface="Cambria Math" panose="02040503050406030204" pitchFamily="18" charset="0"/>
                                <a:ea typeface="Cambria Math" panose="02040503050406030204" pitchFamily="18" charset="0"/>
                              </a:rPr>
                              <m:t>𝑀𝑃</m:t>
                            </m:r>
                          </m:e>
                          <m:sub>
                            <m:r>
                              <a:rPr lang="en-GB" sz="3200" b="0" i="1" smtClean="0">
                                <a:latin typeface="Cambria Math" panose="02040503050406030204" pitchFamily="18" charset="0"/>
                                <a:ea typeface="Cambria Math" panose="02040503050406030204" pitchFamily="18" charset="0"/>
                              </a:rPr>
                              <m:t>𝑊𝑜𝑟𝑘𝑖𝑛𝑔</m:t>
                            </m:r>
                          </m:sub>
                          <m:sup>
                            <m:r>
                              <a:rPr lang="pt-PT" sz="3200" b="0" i="1" smtClean="0">
                                <a:latin typeface="Cambria Math" panose="02040503050406030204" pitchFamily="18" charset="0"/>
                                <a:ea typeface="Cambria Math" panose="02040503050406030204" pitchFamily="18" charset="0"/>
                              </a:rPr>
                              <m:t>𝐹𝑖𝑥</m:t>
                            </m:r>
                            <m:r>
                              <a:rPr lang="en-GB" sz="3200" b="0" i="1" smtClean="0">
                                <a:latin typeface="Cambria Math" panose="02040503050406030204" pitchFamily="18" charset="0"/>
                                <a:ea typeface="Cambria Math" panose="02040503050406030204" pitchFamily="18" charset="0"/>
                              </a:rPr>
                              <m:t>𝑒𝑑</m:t>
                            </m:r>
                          </m:sup>
                        </m:sSubSup>
                      </m:sup>
                    </m:sSubSup>
                  </m:oMath>
                </a14:m>
                <a:r>
                  <a:rPr lang="pt-PT" sz="3200" dirty="0">
                    <a:latin typeface="Arial Narrow" panose="020B0606020202030204" pitchFamily="34" charset="0"/>
                  </a:rPr>
                  <a:t> (</a:t>
                </a:r>
                <a:r>
                  <a:rPr lang="en-GB" sz="3200" dirty="0">
                    <a:latin typeface="Arial Narrow" panose="020B0606020202030204" pitchFamily="34" charset="0"/>
                  </a:rPr>
                  <a:t>social relationships involved in labour reproduction and employment, choice of technology and backward linkages with suppliers</a:t>
                </a:r>
                <a:r>
                  <a:rPr lang="pt-PT" sz="3200" dirty="0">
                    <a:latin typeface="Arial Narrow" panose="020B0606020202030204" pitchFamily="34" charset="0"/>
                  </a:rPr>
                  <a:t>) </a:t>
                </a:r>
                <a:r>
                  <a:rPr lang="pt-PT" sz="3200" dirty="0">
                    <a:latin typeface="Cambria Math" panose="02040503050406030204" pitchFamily="18" charset="0"/>
                    <a:ea typeface="Cambria Math" panose="02040503050406030204" pitchFamily="18" charset="0"/>
                  </a:rPr>
                  <a:t>→ </a:t>
                </a:r>
                <a:r>
                  <a:rPr lang="en-GB" sz="3200" dirty="0">
                    <a:latin typeface="Arial Narrow" panose="020B0606020202030204" pitchFamily="34" charset="0"/>
                    <a:ea typeface="Cambria Math" panose="02040503050406030204" pitchFamily="18" charset="0"/>
                  </a:rPr>
                  <a:t>Production process (production and extraction of surplus value and social labour relations</a:t>
                </a:r>
                <a:r>
                  <a:rPr lang="pt-PT" sz="3200" dirty="0">
                    <a:latin typeface="Arial Narrow" panose="020B0606020202030204" pitchFamily="34" charset="0"/>
                    <a:ea typeface="Cambria Math" panose="02040503050406030204" pitchFamily="18" charset="0"/>
                  </a:rPr>
                  <a:t>) </a:t>
                </a:r>
                <a:r>
                  <a:rPr lang="pt-PT" sz="3200" dirty="0">
                    <a:latin typeface="Cambria Math" panose="02040503050406030204" pitchFamily="18" charset="0"/>
                    <a:ea typeface="Cambria Math" panose="02040503050406030204" pitchFamily="18" charset="0"/>
                  </a:rPr>
                  <a:t>→ </a:t>
                </a:r>
                <a14:m>
                  <m:oMath xmlns:m="http://schemas.openxmlformats.org/officeDocument/2006/math">
                    <m:r>
                      <a:rPr lang="en-GB" sz="3200" b="0" i="1" smtClean="0">
                        <a:latin typeface="Cambria Math" panose="02040503050406030204" pitchFamily="18" charset="0"/>
                      </a:rPr>
                      <m:t>𝐶</m:t>
                    </m:r>
                    <m:r>
                      <a:rPr lang="en-GB" sz="3200" b="0" i="1" smtClean="0">
                        <a:latin typeface="Cambria Math" panose="02040503050406030204" pitchFamily="18" charset="0"/>
                      </a:rPr>
                      <m:t>′</m:t>
                    </m:r>
                  </m:oMath>
                </a14:m>
                <a:r>
                  <a:rPr lang="pt-PT" sz="3200" dirty="0">
                    <a:latin typeface="Arial Narrow" panose="020B0606020202030204" pitchFamily="34" charset="0"/>
                  </a:rPr>
                  <a:t> (</a:t>
                </a:r>
                <a:r>
                  <a:rPr lang="en-GB" sz="3200" dirty="0">
                    <a:latin typeface="Arial Narrow" panose="020B0606020202030204" pitchFamily="34" charset="0"/>
                  </a:rPr>
                  <a:t>new commodities are sold in the market for a price that floats around their value, and this is how profits are realized (or not), but not how profits are produced</a:t>
                </a:r>
                <a:r>
                  <a:rPr lang="pt-PT" sz="3200" dirty="0">
                    <a:latin typeface="Arial Narrow" panose="020B0606020202030204" pitchFamily="34" charset="0"/>
                  </a:rPr>
                  <a:t>) </a:t>
                </a:r>
                <a:r>
                  <a:rPr lang="pt-PT" sz="3200" dirty="0">
                    <a:latin typeface="Cambria Math" panose="02040503050406030204" pitchFamily="18" charset="0"/>
                    <a:ea typeface="Cambria Math" panose="02040503050406030204" pitchFamily="18" charset="0"/>
                  </a:rPr>
                  <a:t>→</a:t>
                </a:r>
                <a:r>
                  <a:rPr lang="pt-PT" sz="3200" dirty="0">
                    <a:latin typeface="Arial Narrow" panose="020B0606020202030204" pitchFamily="34" charset="0"/>
                  </a:rPr>
                  <a:t> </a:t>
                </a:r>
                <a14:m>
                  <m:oMath xmlns:m="http://schemas.openxmlformats.org/officeDocument/2006/math">
                    <m:r>
                      <a:rPr lang="en-GB" sz="3200" b="0" i="1" smtClean="0">
                        <a:latin typeface="Cambria Math" panose="02040503050406030204" pitchFamily="18" charset="0"/>
                      </a:rPr>
                      <m:t>𝑀</m:t>
                    </m:r>
                    <m:r>
                      <a:rPr lang="en-GB" sz="3200" b="0" i="1" smtClean="0">
                        <a:latin typeface="Cambria Math" panose="02040503050406030204" pitchFamily="18" charset="0"/>
                      </a:rPr>
                      <m:t>′</m:t>
                    </m:r>
                  </m:oMath>
                </a14:m>
                <a:r>
                  <a:rPr lang="pt-PT" sz="3200" dirty="0">
                    <a:latin typeface="Arial Narrow" panose="020B0606020202030204" pitchFamily="34" charset="0"/>
                  </a:rPr>
                  <a:t> (</a:t>
                </a:r>
                <a:r>
                  <a:rPr lang="en-GB" sz="3200" dirty="0">
                    <a:latin typeface="Arial Narrow" panose="020B0606020202030204" pitchFamily="34" charset="0"/>
                  </a:rPr>
                  <a:t>redistribution’, as well as social relations and tensions around how reproduction and expansion of accumulation takes place</a:t>
                </a:r>
                <a:r>
                  <a:rPr lang="pt-PT" sz="3200" dirty="0">
                    <a:latin typeface="Arial Narrow" panose="020B0606020202030204" pitchFamily="34" charset="0"/>
                  </a:rPr>
                  <a:t>) </a:t>
                </a:r>
              </a:p>
              <a:p>
                <a:pPr lvl="1">
                  <a:lnSpc>
                    <a:spcPct val="100000"/>
                  </a:lnSpc>
                  <a:spcBef>
                    <a:spcPts val="0"/>
                  </a:spcBef>
                  <a:spcAft>
                    <a:spcPts val="1800"/>
                  </a:spcAft>
                  <a:buClr>
                    <a:srgbClr val="C00000"/>
                  </a:buClr>
                  <a:buSzPct val="110000"/>
                </a:pPr>
                <a14:m>
                  <m:oMath xmlns:m="http://schemas.openxmlformats.org/officeDocument/2006/math">
                    <m:sSup>
                      <m:sSupPr>
                        <m:ctrlPr>
                          <a:rPr lang="pt-PT" sz="2800" i="1" smtClean="0">
                            <a:latin typeface="Cambria Math" panose="02040503050406030204" pitchFamily="18" charset="0"/>
                          </a:rPr>
                        </m:ctrlPr>
                      </m:sSupPr>
                      <m:e>
                        <m:d>
                          <m:dPr>
                            <m:ctrlPr>
                              <a:rPr lang="pt-PT" sz="2800" i="1" smtClean="0">
                                <a:latin typeface="Cambria Math" panose="02040503050406030204" pitchFamily="18" charset="0"/>
                              </a:rPr>
                            </m:ctrlPr>
                          </m:dPr>
                          <m:e>
                            <m:sSup>
                              <m:sSupPr>
                                <m:ctrlPr>
                                  <a:rPr lang="pt-PT" sz="2800" i="1" smtClean="0">
                                    <a:latin typeface="Cambria Math" panose="02040503050406030204" pitchFamily="18" charset="0"/>
                                  </a:rPr>
                                </m:ctrlPr>
                              </m:sSupPr>
                              <m:e>
                                <m:r>
                                  <a:rPr lang="en-GB" sz="2800" b="0" i="1" smtClean="0">
                                    <a:latin typeface="Cambria Math" panose="02040503050406030204" pitchFamily="18" charset="0"/>
                                  </a:rPr>
                                  <m:t>𝐶</m:t>
                                </m:r>
                              </m:e>
                              <m:sup>
                                <m:r>
                                  <a:rPr lang="pt-PT" sz="2800" b="0" i="1" smtClean="0">
                                    <a:latin typeface="Cambria Math" panose="02040503050406030204" pitchFamily="18" charset="0"/>
                                  </a:rPr>
                                  <m:t>′</m:t>
                                </m:r>
                              </m:sup>
                            </m:sSup>
                            <m:r>
                              <a:rPr lang="pt-PT" sz="2800" b="0" i="1" smtClean="0">
                                <a:latin typeface="Cambria Math" panose="02040503050406030204" pitchFamily="18" charset="0"/>
                              </a:rPr>
                              <m:t>=</m:t>
                            </m:r>
                            <m:r>
                              <a:rPr lang="en-GB" sz="2800" b="0" i="1" smtClean="0">
                                <a:latin typeface="Cambria Math" panose="02040503050406030204" pitchFamily="18" charset="0"/>
                              </a:rPr>
                              <m:t>𝐶</m:t>
                            </m:r>
                            <m:r>
                              <a:rPr lang="pt-PT" sz="2800" b="0" i="1" smtClean="0">
                                <a:latin typeface="Cambria Math" panose="02040503050406030204" pitchFamily="18" charset="0"/>
                              </a:rPr>
                              <m:t>+</m:t>
                            </m:r>
                            <m:r>
                              <a:rPr lang="en-GB" sz="2800" b="0" i="1" smtClean="0">
                                <a:latin typeface="Cambria Math" panose="02040503050406030204" pitchFamily="18" charset="0"/>
                              </a:rPr>
                              <m:t>𝑠𝑢𝑟𝑝𝑙𝑢𝑠</m:t>
                            </m:r>
                            <m:r>
                              <a:rPr lang="en-GB" sz="2800" b="0" i="1" smtClean="0">
                                <a:latin typeface="Cambria Math" panose="02040503050406030204" pitchFamily="18" charset="0"/>
                              </a:rPr>
                              <m:t> </m:t>
                            </m:r>
                            <m:r>
                              <a:rPr lang="en-GB" sz="2800" b="0" i="1" smtClean="0">
                                <a:latin typeface="Cambria Math" panose="02040503050406030204" pitchFamily="18" charset="0"/>
                              </a:rPr>
                              <m:t>𝑣𝑎𝑙𝑢𝑒</m:t>
                            </m:r>
                          </m:e>
                        </m:d>
                        <m:r>
                          <a:rPr lang="pt-PT" sz="2800" b="0" i="1" smtClean="0">
                            <a:latin typeface="Cambria Math" panose="02040503050406030204" pitchFamily="18" charset="0"/>
                          </a:rPr>
                          <m:t>, </m:t>
                        </m:r>
                        <m:r>
                          <a:rPr lang="en-GB" sz="2800" b="0" i="1" smtClean="0">
                            <a:latin typeface="Cambria Math" panose="02040503050406030204" pitchFamily="18" charset="0"/>
                          </a:rPr>
                          <m:t>𝐶</m:t>
                        </m:r>
                      </m:e>
                      <m:sup>
                        <m:r>
                          <a:rPr lang="pt-PT" sz="2800" b="0" i="1" smtClean="0">
                            <a:latin typeface="Cambria Math" panose="02040503050406030204" pitchFamily="18" charset="0"/>
                          </a:rPr>
                          <m:t>′</m:t>
                        </m:r>
                      </m:sup>
                    </m:sSup>
                    <m:r>
                      <a:rPr lang="pt-PT" sz="2800" b="0" i="1" smtClean="0">
                        <a:latin typeface="Cambria Math" panose="02040503050406030204" pitchFamily="18" charset="0"/>
                      </a:rPr>
                      <m:t>&gt;</m:t>
                    </m:r>
                    <m:r>
                      <a:rPr lang="en-GB" sz="2800" b="0" i="1" smtClean="0">
                        <a:latin typeface="Cambria Math" panose="02040503050406030204" pitchFamily="18" charset="0"/>
                      </a:rPr>
                      <m:t>𝐶</m:t>
                    </m:r>
                    <m:r>
                      <a:rPr lang="pt-PT" sz="2800" b="0" i="1" smtClean="0">
                        <a:latin typeface="Cambria Math" panose="02040503050406030204" pitchFamily="18" charset="0"/>
                      </a:rPr>
                      <m:t>, </m:t>
                    </m:r>
                  </m:oMath>
                </a14:m>
                <a:endParaRPr lang="pt-PT" sz="2800" b="0" i="1" dirty="0">
                  <a:latin typeface="Cambria Math" panose="02040503050406030204" pitchFamily="18" charset="0"/>
                </a:endParaRPr>
              </a:p>
              <a:p>
                <a:pPr lvl="1">
                  <a:lnSpc>
                    <a:spcPct val="100000"/>
                  </a:lnSpc>
                  <a:spcBef>
                    <a:spcPts val="0"/>
                  </a:spcBef>
                  <a:spcAft>
                    <a:spcPts val="1800"/>
                  </a:spcAft>
                  <a:buClr>
                    <a:srgbClr val="C00000"/>
                  </a:buClr>
                  <a:buSzPct val="110000"/>
                </a:pPr>
                <a14:m>
                  <m:oMath xmlns:m="http://schemas.openxmlformats.org/officeDocument/2006/math">
                    <m:d>
                      <m:dPr>
                        <m:ctrlPr>
                          <a:rPr lang="pt-PT" sz="2800" b="0" i="1" dirty="0" smtClean="0">
                            <a:latin typeface="Cambria Math" panose="02040503050406030204" pitchFamily="18" charset="0"/>
                          </a:rPr>
                        </m:ctrlPr>
                      </m:dPr>
                      <m:e>
                        <m:sSup>
                          <m:sSupPr>
                            <m:ctrlPr>
                              <a:rPr lang="pt-PT" sz="2800" b="0" i="1" dirty="0" smtClean="0">
                                <a:latin typeface="Cambria Math" panose="02040503050406030204" pitchFamily="18" charset="0"/>
                              </a:rPr>
                            </m:ctrlPr>
                          </m:sSupPr>
                          <m:e>
                            <m:r>
                              <a:rPr lang="en-GB" sz="2800" b="0" i="1" dirty="0" smtClean="0">
                                <a:latin typeface="Cambria Math" panose="02040503050406030204" pitchFamily="18" charset="0"/>
                              </a:rPr>
                              <m:t>𝑀</m:t>
                            </m:r>
                          </m:e>
                          <m:sup>
                            <m:r>
                              <a:rPr lang="pt-PT" sz="2800" b="0" i="1" dirty="0" smtClean="0">
                                <a:latin typeface="Cambria Math" panose="02040503050406030204" pitchFamily="18" charset="0"/>
                              </a:rPr>
                              <m:t>′</m:t>
                            </m:r>
                          </m:sup>
                        </m:sSup>
                        <m:r>
                          <a:rPr lang="pt-PT" sz="2800" b="0" i="1" dirty="0" smtClean="0">
                            <a:latin typeface="Cambria Math" panose="02040503050406030204" pitchFamily="18" charset="0"/>
                          </a:rPr>
                          <m:t>=</m:t>
                        </m:r>
                        <m:r>
                          <a:rPr lang="en-GB" sz="2800" b="0" i="1" dirty="0" smtClean="0">
                            <a:latin typeface="Cambria Math" panose="02040503050406030204" pitchFamily="18" charset="0"/>
                          </a:rPr>
                          <m:t>𝑀</m:t>
                        </m:r>
                        <m:r>
                          <a:rPr lang="pt-PT" sz="2800" b="0" i="1" dirty="0" smtClean="0">
                            <a:latin typeface="Cambria Math" panose="02040503050406030204" pitchFamily="18" charset="0"/>
                          </a:rPr>
                          <m:t>+</m:t>
                        </m:r>
                        <m:r>
                          <a:rPr lang="en-GB" sz="2800" b="0" i="1" dirty="0" smtClean="0">
                            <a:latin typeface="Cambria Math" panose="02040503050406030204" pitchFamily="18" charset="0"/>
                          </a:rPr>
                          <m:t>𝑝𝑟𝑜𝑓𝑖𝑡</m:t>
                        </m:r>
                        <m:r>
                          <a:rPr lang="en-GB" sz="2800" b="0" i="1" dirty="0" smtClean="0">
                            <a:latin typeface="Cambria Math" panose="02040503050406030204" pitchFamily="18" charset="0"/>
                          </a:rPr>
                          <m:t>+</m:t>
                        </m:r>
                        <m:r>
                          <a:rPr lang="en-GB" sz="2800" b="0" i="1" dirty="0" smtClean="0">
                            <a:latin typeface="Cambria Math" panose="02040503050406030204" pitchFamily="18" charset="0"/>
                          </a:rPr>
                          <m:t>𝑚𝑎𝑟𝑘𝑒𝑡</m:t>
                        </m:r>
                        <m:r>
                          <a:rPr lang="en-GB" sz="2800" b="0" i="1" dirty="0" smtClean="0">
                            <a:latin typeface="Cambria Math" panose="02040503050406030204" pitchFamily="18" charset="0"/>
                          </a:rPr>
                          <m:t> </m:t>
                        </m:r>
                        <m:r>
                          <a:rPr lang="en-GB" sz="2800" b="0" i="1" dirty="0" smtClean="0">
                            <a:latin typeface="Cambria Math" panose="02040503050406030204" pitchFamily="18" charset="0"/>
                          </a:rPr>
                          <m:t>𝑟𝑒𝑛𝑡𝑠</m:t>
                        </m:r>
                      </m:e>
                    </m:d>
                    <m:r>
                      <a:rPr lang="pt-PT" sz="2800" b="0" i="1" dirty="0" smtClean="0">
                        <a:latin typeface="Cambria Math" panose="02040503050406030204" pitchFamily="18" charset="0"/>
                      </a:rPr>
                      <m:t>, </m:t>
                    </m:r>
                    <m:r>
                      <a:rPr lang="en-GB" sz="2800" b="0" i="1" dirty="0" smtClean="0">
                        <a:latin typeface="Cambria Math" panose="02040503050406030204" pitchFamily="18" charset="0"/>
                      </a:rPr>
                      <m:t>𝑀</m:t>
                    </m:r>
                    <m:r>
                      <a:rPr lang="pt-PT" sz="2800" b="0" i="1" dirty="0" smtClean="0">
                        <a:latin typeface="Cambria Math" panose="02040503050406030204" pitchFamily="18" charset="0"/>
                      </a:rPr>
                      <m:t>′&gt;</m:t>
                    </m:r>
                    <m:r>
                      <a:rPr lang="en-GB" sz="2800" b="0" i="1" dirty="0" smtClean="0">
                        <a:latin typeface="Cambria Math" panose="02040503050406030204" pitchFamily="18" charset="0"/>
                      </a:rPr>
                      <m:t>𝑀</m:t>
                    </m:r>
                  </m:oMath>
                </a14:m>
                <a:endParaRPr lang="pt-PT" sz="2800" dirty="0">
                  <a:latin typeface="Arial Narrow" panose="020B0606020202030204" pitchFamily="34" charset="0"/>
                </a:endParaRPr>
              </a:p>
              <a:p>
                <a:pPr lvl="1">
                  <a:lnSpc>
                    <a:spcPct val="100000"/>
                  </a:lnSpc>
                  <a:spcBef>
                    <a:spcPts val="0"/>
                  </a:spcBef>
                  <a:spcAft>
                    <a:spcPts val="1800"/>
                  </a:spcAft>
                  <a:buClr>
                    <a:srgbClr val="C00000"/>
                  </a:buClr>
                  <a:buSzPct val="110000"/>
                </a:pPr>
                <a:r>
                  <a:rPr lang="pt-PT" sz="2800" dirty="0" err="1">
                    <a:latin typeface="Arial Narrow" panose="020B0606020202030204" pitchFamily="34" charset="0"/>
                  </a:rPr>
                  <a:t>If</a:t>
                </a:r>
                <a:r>
                  <a:rPr lang="pt-PT" sz="2800" dirty="0">
                    <a:latin typeface="Arial Narrow" panose="020B0606020202030204" pitchFamily="34" charset="0"/>
                  </a:rPr>
                  <a:t> </a:t>
                </a:r>
                <a14:m>
                  <m:oMath xmlns:m="http://schemas.openxmlformats.org/officeDocument/2006/math">
                    <m:r>
                      <a:rPr lang="en-GB" sz="2800" b="0" i="1" smtClean="0">
                        <a:latin typeface="Cambria Math" panose="02040503050406030204" pitchFamily="18" charset="0"/>
                      </a:rPr>
                      <m:t>𝐶</m:t>
                    </m:r>
                    <m:r>
                      <a:rPr lang="en-GB" sz="2800" b="0" i="1" smtClean="0">
                        <a:latin typeface="Cambria Math" panose="02040503050406030204" pitchFamily="18" charset="0"/>
                      </a:rPr>
                      <m:t>′</m:t>
                    </m:r>
                  </m:oMath>
                </a14:m>
                <a:r>
                  <a:rPr lang="pt-PT" sz="2800" dirty="0">
                    <a:latin typeface="Arial Narrow" panose="020B0606020202030204" pitchFamily="34" charset="0"/>
                  </a:rPr>
                  <a:t> </a:t>
                </a:r>
                <a:r>
                  <a:rPr lang="en-GB" sz="2800" dirty="0">
                    <a:latin typeface="Arial Narrow" panose="020B0606020202030204" pitchFamily="34" charset="0"/>
                  </a:rPr>
                  <a:t>is fully realized in the market (so, prices equal value), then rents are 0 a</a:t>
                </a:r>
                <a:r>
                  <a:rPr lang="pt-PT" sz="2800" dirty="0">
                    <a:latin typeface="Arial Narrow" panose="020B0606020202030204" pitchFamily="34" charset="0"/>
                  </a:rPr>
                  <a:t>nd </a:t>
                </a:r>
                <a14:m>
                  <m:oMath xmlns:m="http://schemas.openxmlformats.org/officeDocument/2006/math">
                    <m:sSup>
                      <m:sSupPr>
                        <m:ctrlPr>
                          <a:rPr lang="en-GB" sz="2800" b="0" i="1" smtClean="0">
                            <a:latin typeface="Cambria Math" panose="02040503050406030204" pitchFamily="18" charset="0"/>
                          </a:rPr>
                        </m:ctrlPr>
                      </m:sSupPr>
                      <m:e>
                        <m:r>
                          <a:rPr lang="en-GB" sz="2800" b="0" i="1" smtClean="0">
                            <a:latin typeface="Cambria Math" panose="02040503050406030204" pitchFamily="18" charset="0"/>
                          </a:rPr>
                          <m:t>𝑀</m:t>
                        </m:r>
                      </m:e>
                      <m:sup>
                        <m:r>
                          <a:rPr lang="en-GB" sz="2800" b="0" i="1" smtClean="0">
                            <a:latin typeface="Cambria Math" panose="02040503050406030204" pitchFamily="18" charset="0"/>
                          </a:rPr>
                          <m:t>′</m:t>
                        </m:r>
                      </m:sup>
                    </m:sSup>
                    <m:r>
                      <a:rPr lang="en-GB" sz="2800" b="0" i="1" smtClean="0">
                        <a:latin typeface="Cambria Math" panose="02040503050406030204" pitchFamily="18" charset="0"/>
                      </a:rPr>
                      <m:t>−</m:t>
                    </m:r>
                    <m:r>
                      <a:rPr lang="en-GB" sz="2800" b="0" i="1" smtClean="0">
                        <a:latin typeface="Cambria Math" panose="02040503050406030204" pitchFamily="18" charset="0"/>
                      </a:rPr>
                      <m:t>𝑀</m:t>
                    </m:r>
                    <m:r>
                      <a:rPr lang="en-GB" sz="2800" b="0" i="1" smtClean="0">
                        <a:latin typeface="Cambria Math" panose="02040503050406030204" pitchFamily="18" charset="0"/>
                      </a:rPr>
                      <m:t>=</m:t>
                    </m:r>
                    <m:r>
                      <a:rPr lang="en-GB" sz="2800" b="0" i="1" smtClean="0">
                        <a:latin typeface="Cambria Math" panose="02040503050406030204" pitchFamily="18" charset="0"/>
                      </a:rPr>
                      <m:t>𝑝𝑟𝑜𝑓𝑖𝑡</m:t>
                    </m:r>
                  </m:oMath>
                </a14:m>
                <a:r>
                  <a:rPr lang="pt-PT" sz="2800" dirty="0">
                    <a:latin typeface="Arial Narrow" panose="020B0606020202030204" pitchFamily="34" charset="0"/>
                  </a:rPr>
                  <a:t>, </a:t>
                </a:r>
                <a:r>
                  <a:rPr lang="en-GB" sz="2800" dirty="0">
                    <a:latin typeface="Arial Narrow" panose="020B0606020202030204" pitchFamily="34" charset="0"/>
                  </a:rPr>
                  <a:t>where profit equals surplus value not paid to workers and </a:t>
                </a:r>
                <a:r>
                  <a:rPr lang="en-GB" sz="2800" dirty="0" err="1">
                    <a:latin typeface="Arial Narrow" panose="020B0606020202030204" pitchFamily="34" charset="0"/>
                  </a:rPr>
                  <a:t>apporpriated</a:t>
                </a:r>
                <a:r>
                  <a:rPr lang="en-GB" sz="2800" dirty="0">
                    <a:latin typeface="Arial Narrow" panose="020B0606020202030204" pitchFamily="34" charset="0"/>
                  </a:rPr>
                  <a:t> by the capitalist. If prices differ from the value of the commodity, rents will be different from zero (can be negative, if prices are below value, or positive, if prices are above value</a:t>
                </a:r>
                <a:r>
                  <a:rPr lang="pt-PT" sz="2800" dirty="0">
                    <a:latin typeface="Arial Narrow" panose="020B0606020202030204" pitchFamily="34" charset="0"/>
                  </a:rPr>
                  <a:t>),</a:t>
                </a:r>
              </a:p>
              <a:p>
                <a:pPr>
                  <a:lnSpc>
                    <a:spcPct val="100000"/>
                  </a:lnSpc>
                  <a:spcBef>
                    <a:spcPts val="0"/>
                  </a:spcBef>
                  <a:spcAft>
                    <a:spcPts val="1800"/>
                  </a:spcAft>
                  <a:buClr>
                    <a:srgbClr val="C00000"/>
                  </a:buClr>
                  <a:buSzPct val="110000"/>
                </a:pPr>
                <a:r>
                  <a:rPr lang="en-GB" sz="3200" dirty="0">
                    <a:latin typeface="Arial Narrow" panose="020B0606020202030204" pitchFamily="34" charset="0"/>
                  </a:rPr>
                  <a:t>Three critical points: </a:t>
                </a:r>
                <a:r>
                  <a:rPr lang="en-GB" sz="3200" b="1" dirty="0">
                    <a:latin typeface="Arial Narrow" panose="020B0606020202030204" pitchFamily="34" charset="0"/>
                  </a:rPr>
                  <a:t>production/extraction</a:t>
                </a:r>
                <a:r>
                  <a:rPr lang="en-GB" sz="3200" dirty="0">
                    <a:latin typeface="Arial Narrow" panose="020B0606020202030204" pitchFamily="34" charset="0"/>
                  </a:rPr>
                  <a:t>, </a:t>
                </a:r>
                <a:r>
                  <a:rPr lang="en-GB" sz="3200" b="1" dirty="0">
                    <a:latin typeface="Arial Narrow" panose="020B0606020202030204" pitchFamily="34" charset="0"/>
                  </a:rPr>
                  <a:t>realization </a:t>
                </a:r>
                <a:r>
                  <a:rPr lang="en-GB" sz="3200" dirty="0">
                    <a:latin typeface="Arial Narrow" panose="020B0606020202030204" pitchFamily="34" charset="0"/>
                  </a:rPr>
                  <a:t>and </a:t>
                </a:r>
                <a:r>
                  <a:rPr lang="en-GB" sz="3200" b="1" dirty="0">
                    <a:latin typeface="Arial Narrow" panose="020B0606020202030204" pitchFamily="34" charset="0"/>
                  </a:rPr>
                  <a:t>redistribution </a:t>
                </a:r>
                <a:r>
                  <a:rPr lang="en-GB" sz="3200" dirty="0">
                    <a:latin typeface="Arial Narrow" panose="020B0606020202030204" pitchFamily="34" charset="0"/>
                  </a:rPr>
                  <a:t>of surplus value</a:t>
                </a:r>
              </a:p>
              <a:p>
                <a:pPr lvl="1">
                  <a:lnSpc>
                    <a:spcPct val="100000"/>
                  </a:lnSpc>
                  <a:spcBef>
                    <a:spcPts val="0"/>
                  </a:spcBef>
                  <a:spcAft>
                    <a:spcPts val="1800"/>
                  </a:spcAft>
                  <a:buClr>
                    <a:srgbClr val="C00000"/>
                  </a:buClr>
                  <a:buSzPct val="110000"/>
                </a:pPr>
                <a:r>
                  <a:rPr lang="en-GB" sz="2800" dirty="0">
                    <a:latin typeface="Arial Narrow" panose="020B0606020202030204" pitchFamily="34" charset="0"/>
                  </a:rPr>
                  <a:t>Capital and labour fight over </a:t>
                </a:r>
                <a:r>
                  <a:rPr lang="en-GB" sz="2800" u="sng" dirty="0">
                    <a:latin typeface="Arial Narrow" panose="020B0606020202030204" pitchFamily="34" charset="0"/>
                  </a:rPr>
                  <a:t>production/extraction</a:t>
                </a:r>
                <a:r>
                  <a:rPr lang="en-GB" sz="2800" dirty="0">
                    <a:latin typeface="Arial Narrow" panose="020B0606020202030204" pitchFamily="34" charset="0"/>
                  </a:rPr>
                  <a:t> of surplus value (that would also include labour contracts and conditions set upfront when labour power is bought</a:t>
                </a:r>
              </a:p>
              <a:p>
                <a:pPr lvl="1">
                  <a:lnSpc>
                    <a:spcPct val="100000"/>
                  </a:lnSpc>
                  <a:spcBef>
                    <a:spcPts val="0"/>
                  </a:spcBef>
                  <a:spcAft>
                    <a:spcPts val="1800"/>
                  </a:spcAft>
                  <a:buClr>
                    <a:srgbClr val="C00000"/>
                  </a:buClr>
                  <a:buSzPct val="110000"/>
                </a:pPr>
                <a:r>
                  <a:rPr lang="en-GB" sz="2800" dirty="0">
                    <a:latin typeface="Arial Narrow" panose="020B0606020202030204" pitchFamily="34" charset="0"/>
                  </a:rPr>
                  <a:t>Different fractions of capital fight over a </a:t>
                </a:r>
                <a:r>
                  <a:rPr lang="en-GB" sz="2800" u="sng" dirty="0">
                    <a:latin typeface="Arial Narrow" panose="020B0606020202030204" pitchFamily="34" charset="0"/>
                  </a:rPr>
                  <a:t>realization</a:t>
                </a:r>
                <a:r>
                  <a:rPr lang="en-GB" sz="2800" dirty="0">
                    <a:latin typeface="Arial Narrow" panose="020B0606020202030204" pitchFamily="34" charset="0"/>
                  </a:rPr>
                  <a:t> and </a:t>
                </a:r>
                <a:r>
                  <a:rPr lang="en-GB" sz="2800" u="sng" dirty="0">
                    <a:latin typeface="Arial Narrow" panose="020B0606020202030204" pitchFamily="34" charset="0"/>
                  </a:rPr>
                  <a:t>redistribution/sharing</a:t>
                </a:r>
                <a:r>
                  <a:rPr lang="en-GB" sz="2800" dirty="0">
                    <a:latin typeface="Arial Narrow" panose="020B0606020202030204" pitchFamily="34" charset="0"/>
                  </a:rPr>
                  <a:t> of surplus value</a:t>
                </a:r>
              </a:p>
            </p:txBody>
          </p:sp>
        </mc:Choice>
        <mc:Fallback xmlns="">
          <p:sp>
            <p:nvSpPr>
              <p:cNvPr id="3" name="Content Placeholder 2">
                <a:extLst>
                  <a:ext uri="{FF2B5EF4-FFF2-40B4-BE49-F238E27FC236}">
                    <a16:creationId xmlns:a16="http://schemas.microsoft.com/office/drawing/2014/main" id="{447DE0E9-CDDA-4698-A676-4A265F66A5B6}"/>
                  </a:ext>
                </a:extLst>
              </p:cNvPr>
              <p:cNvSpPr>
                <a:spLocks noGrp="1" noRot="1" noChangeAspect="1" noMove="1" noResize="1" noEditPoints="1" noAdjustHandles="1" noChangeArrowheads="1" noChangeShapeType="1" noTextEdit="1"/>
              </p:cNvSpPr>
              <p:nvPr>
                <p:ph idx="1"/>
              </p:nvPr>
            </p:nvSpPr>
            <p:spPr>
              <a:xfrm>
                <a:off x="246529" y="914400"/>
                <a:ext cx="11781348" cy="5693019"/>
              </a:xfrm>
              <a:blipFill>
                <a:blip r:embed="rId2"/>
                <a:stretch>
                  <a:fillRect l="-569" t="-1820"/>
                </a:stretch>
              </a:blipFill>
            </p:spPr>
            <p:txBody>
              <a:bodyPr/>
              <a:lstStyle/>
              <a:p>
                <a:r>
                  <a:rPr lang="en-GB">
                    <a:noFill/>
                  </a:rPr>
                  <a:t> </a:t>
                </a:r>
              </a:p>
            </p:txBody>
          </p:sp>
        </mc:Fallback>
      </mc:AlternateContent>
    </p:spTree>
    <p:extLst>
      <p:ext uri="{BB962C8B-B14F-4D97-AF65-F5344CB8AC3E}">
        <p14:creationId xmlns:p14="http://schemas.microsoft.com/office/powerpoint/2010/main" val="1916543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CB47-FB3F-46C2-9013-36BAB5DB2E38}"/>
              </a:ext>
            </a:extLst>
          </p:cNvPr>
          <p:cNvSpPr>
            <a:spLocks noGrp="1"/>
          </p:cNvSpPr>
          <p:nvPr>
            <p:ph type="title"/>
          </p:nvPr>
        </p:nvSpPr>
        <p:spPr>
          <a:xfrm>
            <a:off x="206187" y="118007"/>
            <a:ext cx="11793071" cy="501851"/>
          </a:xfrm>
        </p:spPr>
        <p:txBody>
          <a:bodyPr>
            <a:normAutofit fontScale="90000"/>
          </a:bodyPr>
          <a:lstStyle/>
          <a:p>
            <a:r>
              <a:rPr lang="pt-PT" sz="3200" b="1" dirty="0" err="1">
                <a:solidFill>
                  <a:srgbClr val="C00000"/>
                </a:solidFill>
                <a:latin typeface="Arial Narrow" panose="020B0606020202030204" pitchFamily="34" charset="0"/>
              </a:rPr>
              <a:t>How</a:t>
            </a:r>
            <a:r>
              <a:rPr lang="pt-PT" sz="3200" b="1" dirty="0">
                <a:solidFill>
                  <a:srgbClr val="C00000"/>
                </a:solidFill>
                <a:latin typeface="Arial Narrow" panose="020B0606020202030204" pitchFamily="34" charset="0"/>
              </a:rPr>
              <a:t> </a:t>
            </a:r>
            <a:r>
              <a:rPr lang="pt-PT" sz="3200" b="1" dirty="0" err="1">
                <a:solidFill>
                  <a:srgbClr val="C00000"/>
                </a:solidFill>
                <a:latin typeface="Arial Narrow" panose="020B0606020202030204" pitchFamily="34" charset="0"/>
              </a:rPr>
              <a:t>financialization</a:t>
            </a:r>
            <a:r>
              <a:rPr lang="pt-PT" sz="3200" b="1" dirty="0">
                <a:solidFill>
                  <a:srgbClr val="C00000"/>
                </a:solidFill>
                <a:latin typeface="Arial Narrow" panose="020B0606020202030204" pitchFamily="34" charset="0"/>
              </a:rPr>
              <a:t> </a:t>
            </a:r>
            <a:r>
              <a:rPr lang="pt-PT" sz="3200" b="1" dirty="0" err="1">
                <a:solidFill>
                  <a:srgbClr val="C00000"/>
                </a:solidFill>
                <a:latin typeface="Arial Narrow" panose="020B0606020202030204" pitchFamily="34" charset="0"/>
              </a:rPr>
              <a:t>affects</a:t>
            </a:r>
            <a:r>
              <a:rPr lang="pt-PT" sz="3200" b="1" dirty="0">
                <a:solidFill>
                  <a:srgbClr val="C00000"/>
                </a:solidFill>
                <a:latin typeface="Arial Narrow" panose="020B0606020202030204" pitchFamily="34" charset="0"/>
              </a:rPr>
              <a:t> capital </a:t>
            </a:r>
            <a:r>
              <a:rPr lang="pt-PT" sz="3200" b="1" dirty="0" err="1">
                <a:solidFill>
                  <a:srgbClr val="C00000"/>
                </a:solidFill>
                <a:latin typeface="Arial Narrow" panose="020B0606020202030204" pitchFamily="34" charset="0"/>
              </a:rPr>
              <a:t>accumulation</a:t>
            </a:r>
            <a:endParaRPr lang="pt-PT" sz="3200" b="1" dirty="0">
              <a:solidFill>
                <a:srgbClr val="C00000"/>
              </a:solidFill>
              <a:latin typeface="Arial Narrow" panose="020B060602020203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994E0F-C711-4B94-8981-79E18D3A991D}"/>
                  </a:ext>
                </a:extLst>
              </p:cNvPr>
              <p:cNvSpPr>
                <a:spLocks noGrp="1"/>
              </p:cNvSpPr>
              <p:nvPr>
                <p:ph idx="1"/>
              </p:nvPr>
            </p:nvSpPr>
            <p:spPr>
              <a:xfrm>
                <a:off x="206187" y="804496"/>
                <a:ext cx="11793071" cy="5815940"/>
              </a:xfrm>
            </p:spPr>
            <p:txBody>
              <a:bodyPr>
                <a:normAutofit fontScale="77500" lnSpcReduction="20000"/>
              </a:bodyPr>
              <a:lstStyle/>
              <a:p>
                <a:pPr>
                  <a:lnSpc>
                    <a:spcPct val="114000"/>
                  </a:lnSpc>
                  <a:spcBef>
                    <a:spcPts val="0"/>
                  </a:spcBef>
                  <a:spcAft>
                    <a:spcPts val="1800"/>
                  </a:spcAft>
                </a:pPr>
                <a:r>
                  <a:rPr lang="en-GB" dirty="0">
                    <a:latin typeface="Arial Narrow" panose="020B0606020202030204" pitchFamily="34" charset="0"/>
                  </a:rPr>
                  <a:t>The circuit of industrial capital reveals how capitalists accumulate capital by combining means of production acquired from other capitalists and wage labour in order to generate commodities that they then sell for a profit, where the profit comes from and the important role of interest-bearing finance in it. Financialization, on the other hand, is the dominance of interest-bearing finance over the accumulation process</a:t>
                </a:r>
                <a:r>
                  <a:rPr lang="pt-PT" dirty="0">
                    <a:latin typeface="Arial Narrow" panose="020B0606020202030204" pitchFamily="34" charset="0"/>
                  </a:rPr>
                  <a:t>. </a:t>
                </a:r>
              </a:p>
              <a:p>
                <a:pPr marL="0" indent="0">
                  <a:lnSpc>
                    <a:spcPct val="114000"/>
                  </a:lnSpc>
                  <a:spcBef>
                    <a:spcPts val="0"/>
                  </a:spcBef>
                  <a:spcAft>
                    <a:spcPts val="1800"/>
                  </a:spcAft>
                  <a:buNone/>
                </a:pPr>
                <a:r>
                  <a:rPr lang="pt-PT" dirty="0">
                    <a:latin typeface="Arial Narrow" panose="020B0606020202030204" pitchFamily="34" charset="0"/>
                  </a:rPr>
                  <a:t>	</a:t>
                </a:r>
                <a14:m>
                  <m:oMath xmlns:m="http://schemas.openxmlformats.org/officeDocument/2006/math">
                    <m:r>
                      <a:rPr lang="en-GB" sz="2700" b="1" i="1" smtClean="0">
                        <a:latin typeface="Cambria Math" panose="02040503050406030204" pitchFamily="18" charset="0"/>
                      </a:rPr>
                      <m:t>𝑴</m:t>
                    </m:r>
                    <m:r>
                      <a:rPr lang="pt-PT" sz="2700" b="1" i="1" smtClean="0">
                        <a:latin typeface="Cambria Math" panose="02040503050406030204" pitchFamily="18" charset="0"/>
                      </a:rPr>
                      <m:t>→</m:t>
                    </m:r>
                    <m:sSubSup>
                      <m:sSubSupPr>
                        <m:ctrlPr>
                          <a:rPr lang="pt-PT" sz="2700" b="1" i="1" smtClean="0">
                            <a:latin typeface="Cambria Math" panose="02040503050406030204" pitchFamily="18" charset="0"/>
                          </a:rPr>
                        </m:ctrlPr>
                      </m:sSubSupPr>
                      <m:e>
                        <m:r>
                          <a:rPr lang="en-GB" sz="2700" b="1" i="1" smtClean="0">
                            <a:latin typeface="Cambria Math" panose="02040503050406030204" pitchFamily="18" charset="0"/>
                          </a:rPr>
                          <m:t>𝑪</m:t>
                        </m:r>
                      </m:e>
                      <m:sub>
                        <m:r>
                          <a:rPr lang="en-GB" sz="2700" b="1" i="1" smtClean="0">
                            <a:latin typeface="Cambria Math" panose="02040503050406030204" pitchFamily="18" charset="0"/>
                          </a:rPr>
                          <m:t>𝑳𝑷</m:t>
                        </m:r>
                      </m:sub>
                      <m:sup>
                        <m:r>
                          <a:rPr lang="pt-PT" sz="2700" b="1" i="1" smtClean="0">
                            <a:latin typeface="Cambria Math" panose="02040503050406030204" pitchFamily="18" charset="0"/>
                          </a:rPr>
                          <m:t>𝑴𝑷</m:t>
                        </m:r>
                      </m:sup>
                    </m:sSubSup>
                    <m:r>
                      <a:rPr lang="pt-PT" sz="2700" b="1" i="1" smtClean="0">
                        <a:latin typeface="Cambria Math" panose="02040503050406030204" pitchFamily="18" charset="0"/>
                      </a:rPr>
                      <m:t>+</m:t>
                    </m:r>
                    <m:r>
                      <a:rPr lang="pt-PT" sz="2700" b="1" i="1" smtClean="0">
                        <a:latin typeface="Cambria Math" panose="02040503050406030204" pitchFamily="18" charset="0"/>
                      </a:rPr>
                      <m:t>𝑻</m:t>
                    </m:r>
                    <m:r>
                      <a:rPr lang="pt-PT" sz="2700" b="1" i="1">
                        <a:latin typeface="Cambria Math" panose="02040503050406030204" pitchFamily="18" charset="0"/>
                        <a:ea typeface="Cambria Math" panose="02040503050406030204" pitchFamily="18" charset="0"/>
                      </a:rPr>
                      <m:t>→</m:t>
                    </m:r>
                    <m:d>
                      <m:dPr>
                        <m:ctrlPr>
                          <a:rPr lang="pt-PT" sz="2700" b="1" i="1" smtClean="0">
                            <a:latin typeface="Cambria Math" panose="02040503050406030204" pitchFamily="18" charset="0"/>
                            <a:ea typeface="Cambria Math" panose="02040503050406030204" pitchFamily="18" charset="0"/>
                          </a:rPr>
                        </m:ctrlPr>
                      </m:dPr>
                      <m:e>
                        <m:r>
                          <a:rPr lang="pt-PT" sz="2700" b="1" i="1" smtClean="0">
                            <a:latin typeface="Cambria Math" panose="02040503050406030204" pitchFamily="18" charset="0"/>
                            <a:ea typeface="Cambria Math" panose="02040503050406030204" pitchFamily="18" charset="0"/>
                          </a:rPr>
                          <m:t>…</m:t>
                        </m:r>
                      </m:e>
                    </m:d>
                    <m:r>
                      <a:rPr lang="pt-PT" sz="2700" b="1" i="1" smtClean="0">
                        <a:latin typeface="Cambria Math" panose="02040503050406030204" pitchFamily="18" charset="0"/>
                        <a:ea typeface="Cambria Math" panose="02040503050406030204" pitchFamily="18" charset="0"/>
                      </a:rPr>
                      <m:t>(…)→</m:t>
                    </m:r>
                    <m:sSup>
                      <m:sSupPr>
                        <m:ctrlPr>
                          <a:rPr lang="pt-PT" sz="2700" b="1" i="1" smtClean="0">
                            <a:latin typeface="Cambria Math" panose="02040503050406030204" pitchFamily="18" charset="0"/>
                            <a:ea typeface="Cambria Math" panose="02040503050406030204" pitchFamily="18" charset="0"/>
                          </a:rPr>
                        </m:ctrlPr>
                      </m:sSupPr>
                      <m:e>
                        <m:r>
                          <a:rPr lang="en-GB" sz="2700" b="1" i="1" smtClean="0">
                            <a:latin typeface="Cambria Math" panose="02040503050406030204" pitchFamily="18" charset="0"/>
                            <a:ea typeface="Cambria Math" panose="02040503050406030204" pitchFamily="18" charset="0"/>
                          </a:rPr>
                          <m:t>𝑴</m:t>
                        </m:r>
                      </m:e>
                      <m:sup>
                        <m:r>
                          <a:rPr lang="pt-PT" sz="2700" b="1" i="1" smtClean="0">
                            <a:latin typeface="Cambria Math" panose="02040503050406030204" pitchFamily="18" charset="0"/>
                            <a:ea typeface="Cambria Math" panose="02040503050406030204" pitchFamily="18" charset="0"/>
                          </a:rPr>
                          <m:t>′</m:t>
                        </m:r>
                      </m:sup>
                    </m:sSup>
                  </m:oMath>
                </a14:m>
                <a:r>
                  <a:rPr lang="pt-PT" sz="2700" b="1" i="1" dirty="0">
                    <a:latin typeface="Cambria Math" panose="02040503050406030204" pitchFamily="18" charset="0"/>
                    <a:ea typeface="Cambria Math" panose="02040503050406030204" pitchFamily="18" charset="0"/>
                  </a:rPr>
                  <a:t> </a:t>
                </a:r>
                <a:r>
                  <a:rPr lang="pt-PT" sz="2600" dirty="0">
                    <a:solidFill>
                      <a:schemeClr val="tx1"/>
                    </a:solidFill>
                    <a:latin typeface="Arial Narrow" panose="020B0606020202030204" pitchFamily="34" charset="0"/>
                    <a:ea typeface="Cambria Math" panose="02040503050406030204" pitchFamily="18" charset="0"/>
                  </a:rPr>
                  <a:t>(</a:t>
                </a:r>
                <a:r>
                  <a:rPr lang="en-GB" sz="2600" dirty="0">
                    <a:solidFill>
                      <a:schemeClr val="tx1"/>
                    </a:solidFill>
                    <a:latin typeface="Arial Narrow" panose="020B0606020202030204" pitchFamily="34" charset="0"/>
                    <a:ea typeface="Cambria Math" panose="02040503050406030204" pitchFamily="18" charset="0"/>
                  </a:rPr>
                  <a:t>circuit of industrial capital with financial assets (T) being part of the process 					of accumulation</a:t>
                </a:r>
                <a:r>
                  <a:rPr lang="pt-PT" sz="2600" dirty="0">
                    <a:solidFill>
                      <a:schemeClr val="tx1"/>
                    </a:solidFill>
                    <a:latin typeface="Arial Narrow" panose="020B0606020202030204" pitchFamily="34" charset="0"/>
                    <a:ea typeface="Cambria Math" panose="02040503050406030204" pitchFamily="18" charset="0"/>
                  </a:rPr>
                  <a:t>)</a:t>
                </a:r>
                <a:r>
                  <a:rPr lang="pt-PT" sz="2700" b="1" dirty="0">
                    <a:solidFill>
                      <a:schemeClr val="tx1"/>
                    </a:solidFill>
                    <a:ea typeface="Cambria Math" panose="02040503050406030204" pitchFamily="18" charset="0"/>
                  </a:rPr>
                  <a:t>	</a:t>
                </a:r>
              </a:p>
              <a:p>
                <a:pPr marL="0" indent="0">
                  <a:lnSpc>
                    <a:spcPct val="114000"/>
                  </a:lnSpc>
                  <a:spcBef>
                    <a:spcPts val="0"/>
                  </a:spcBef>
                  <a:spcAft>
                    <a:spcPts val="1800"/>
                  </a:spcAft>
                  <a:buNone/>
                </a:pPr>
                <a:r>
                  <a:rPr lang="pt-PT" sz="2700" dirty="0">
                    <a:solidFill>
                      <a:schemeClr val="tx1"/>
                    </a:solidFill>
                    <a:latin typeface="Arial Narrow" panose="020B0606020202030204" pitchFamily="34" charset="0"/>
                    <a:ea typeface="Cambria Math" panose="02040503050406030204" pitchFamily="18" charset="0"/>
                  </a:rPr>
                  <a:t>	</a:t>
                </a:r>
                <a:r>
                  <a:rPr lang="pt-PT" sz="2700" dirty="0" err="1">
                    <a:solidFill>
                      <a:schemeClr val="tx1"/>
                    </a:solidFill>
                    <a:latin typeface="Arial Narrow" panose="020B0606020202030204" pitchFamily="34" charset="0"/>
                    <a:ea typeface="Cambria Math" panose="02040503050406030204" pitchFamily="18" charset="0"/>
                  </a:rPr>
                  <a:t>hence</a:t>
                </a:r>
                <a:r>
                  <a:rPr lang="pt-PT" sz="2700" dirty="0">
                    <a:solidFill>
                      <a:schemeClr val="tx1"/>
                    </a:solidFill>
                    <a:latin typeface="Arial Narrow" panose="020B0606020202030204" pitchFamily="34" charset="0"/>
                    <a:ea typeface="Cambria Math" panose="02040503050406030204" pitchFamily="18" charset="0"/>
                  </a:rPr>
                  <a:t>… </a:t>
                </a:r>
                <a14:m>
                  <m:oMath xmlns:m="http://schemas.openxmlformats.org/officeDocument/2006/math">
                    <m:d>
                      <m:dPr>
                        <m:ctrlPr>
                          <a:rPr lang="pt-PT" sz="2700" b="1" i="1" smtClean="0">
                            <a:solidFill>
                              <a:schemeClr val="tx1"/>
                            </a:solidFill>
                            <a:latin typeface="Cambria Math" panose="02040503050406030204" pitchFamily="18" charset="0"/>
                            <a:ea typeface="Cambria Math" panose="02040503050406030204" pitchFamily="18" charset="0"/>
                          </a:rPr>
                        </m:ctrlPr>
                      </m:dPr>
                      <m:e>
                        <m:r>
                          <a:rPr lang="en-GB" sz="2700" b="1" i="1" smtClean="0">
                            <a:solidFill>
                              <a:schemeClr val="tx1"/>
                            </a:solidFill>
                            <a:latin typeface="Cambria Math" panose="02040503050406030204" pitchFamily="18" charset="0"/>
                            <a:ea typeface="Cambria Math" panose="02040503050406030204" pitchFamily="18" charset="0"/>
                          </a:rPr>
                          <m:t>𝑴</m:t>
                        </m:r>
                        <m:r>
                          <a:rPr lang="pt-PT" sz="2700" b="1" i="1" smtClean="0">
                            <a:solidFill>
                              <a:schemeClr val="tx1"/>
                            </a:solidFill>
                            <a:latin typeface="Cambria Math" panose="02040503050406030204" pitchFamily="18" charset="0"/>
                            <a:ea typeface="Cambria Math" panose="02040503050406030204" pitchFamily="18" charset="0"/>
                          </a:rPr>
                          <m:t>−</m:t>
                        </m:r>
                        <m:r>
                          <a:rPr lang="pt-PT" sz="2700" b="1" i="1" smtClean="0">
                            <a:solidFill>
                              <a:schemeClr val="tx1"/>
                            </a:solidFill>
                            <a:latin typeface="Cambria Math" panose="02040503050406030204" pitchFamily="18" charset="0"/>
                            <a:ea typeface="Cambria Math" panose="02040503050406030204" pitchFamily="18" charset="0"/>
                          </a:rPr>
                          <m:t>𝑻</m:t>
                        </m:r>
                      </m:e>
                    </m:d>
                    <m:r>
                      <a:rPr lang="pt-PT" sz="2700" b="1" i="1" smtClean="0">
                        <a:solidFill>
                          <a:schemeClr val="tx1"/>
                        </a:solidFill>
                        <a:latin typeface="Cambria Math" panose="02040503050406030204" pitchFamily="18" charset="0"/>
                        <a:ea typeface="Cambria Math" panose="02040503050406030204" pitchFamily="18" charset="0"/>
                      </a:rPr>
                      <m:t>→</m:t>
                    </m:r>
                    <m:sSubSup>
                      <m:sSubSupPr>
                        <m:ctrlPr>
                          <a:rPr lang="pt-PT" sz="2700" b="1" i="1">
                            <a:latin typeface="Cambria Math" panose="02040503050406030204" pitchFamily="18" charset="0"/>
                          </a:rPr>
                        </m:ctrlPr>
                      </m:sSubSupPr>
                      <m:e>
                        <m:r>
                          <a:rPr lang="en-GB" sz="2700" b="1" i="1">
                            <a:latin typeface="Cambria Math" panose="02040503050406030204" pitchFamily="18" charset="0"/>
                          </a:rPr>
                          <m:t>𝑪</m:t>
                        </m:r>
                      </m:e>
                      <m:sub>
                        <m:r>
                          <a:rPr lang="en-GB" sz="2700" b="1" i="1">
                            <a:latin typeface="Cambria Math" panose="02040503050406030204" pitchFamily="18" charset="0"/>
                          </a:rPr>
                          <m:t>𝑳𝑷</m:t>
                        </m:r>
                      </m:sub>
                      <m:sup>
                        <m:r>
                          <a:rPr lang="pt-PT" sz="2700" b="1" i="1">
                            <a:latin typeface="Cambria Math" panose="02040503050406030204" pitchFamily="18" charset="0"/>
                          </a:rPr>
                          <m:t>𝑴𝑷</m:t>
                        </m:r>
                      </m:sup>
                    </m:sSubSup>
                    <m:r>
                      <a:rPr lang="pt-PT" sz="2700" b="1" i="1" smtClean="0">
                        <a:solidFill>
                          <a:schemeClr val="tx1"/>
                        </a:solidFill>
                        <a:latin typeface="Cambria Math" panose="02040503050406030204" pitchFamily="18" charset="0"/>
                        <a:ea typeface="Cambria Math" panose="02040503050406030204" pitchFamily="18" charset="0"/>
                      </a:rPr>
                      <m:t>→</m:t>
                    </m:r>
                    <m:d>
                      <m:dPr>
                        <m:ctrlPr>
                          <a:rPr lang="pt-PT" sz="2700" b="1" i="1" smtClean="0">
                            <a:solidFill>
                              <a:srgbClr val="FF0000"/>
                            </a:solidFill>
                            <a:latin typeface="Cambria Math" panose="02040503050406030204" pitchFamily="18" charset="0"/>
                            <a:ea typeface="Cambria Math" panose="02040503050406030204" pitchFamily="18" charset="0"/>
                          </a:rPr>
                        </m:ctrlPr>
                      </m:dPr>
                      <m:e>
                        <m:r>
                          <a:rPr lang="pt-PT" sz="2700" b="1" i="1" smtClean="0">
                            <a:solidFill>
                              <a:srgbClr val="FF0000"/>
                            </a:solidFill>
                            <a:latin typeface="Cambria Math" panose="02040503050406030204" pitchFamily="18" charset="0"/>
                            <a:ea typeface="Cambria Math" panose="02040503050406030204" pitchFamily="18" charset="0"/>
                          </a:rPr>
                          <m:t>…</m:t>
                        </m:r>
                        <m:r>
                          <a:rPr lang="en-GB" sz="2700" b="1" i="1" smtClean="0">
                            <a:solidFill>
                              <a:srgbClr val="FF0000"/>
                            </a:solidFill>
                            <a:latin typeface="Cambria Math" panose="02040503050406030204" pitchFamily="18" charset="0"/>
                            <a:ea typeface="Cambria Math" panose="02040503050406030204" pitchFamily="18" charset="0"/>
                          </a:rPr>
                          <m:t>𝒑𝒑</m:t>
                        </m:r>
                        <m:r>
                          <a:rPr lang="pt-PT" sz="2700" b="1" i="1" smtClean="0">
                            <a:solidFill>
                              <a:srgbClr val="FF0000"/>
                            </a:solidFill>
                            <a:latin typeface="Cambria Math" panose="02040503050406030204" pitchFamily="18" charset="0"/>
                            <a:ea typeface="Cambria Math" panose="02040503050406030204" pitchFamily="18" charset="0"/>
                          </a:rPr>
                          <m:t>…</m:t>
                        </m:r>
                      </m:e>
                    </m:d>
                    <m:r>
                      <a:rPr lang="pt-PT" sz="2700" b="1" i="1" smtClean="0">
                        <a:solidFill>
                          <a:schemeClr val="tx1"/>
                        </a:solidFill>
                        <a:latin typeface="Cambria Math" panose="02040503050406030204" pitchFamily="18" charset="0"/>
                        <a:ea typeface="Cambria Math" panose="02040503050406030204" pitchFamily="18" charset="0"/>
                      </a:rPr>
                      <m:t>→</m:t>
                    </m:r>
                    <m:sSub>
                      <m:sSubPr>
                        <m:ctrlPr>
                          <a:rPr lang="pt-PT" sz="2700" b="1" i="1" smtClean="0">
                            <a:latin typeface="Cambria Math" panose="02040503050406030204" pitchFamily="18" charset="0"/>
                            <a:ea typeface="Cambria Math" panose="02040503050406030204" pitchFamily="18" charset="0"/>
                          </a:rPr>
                        </m:ctrlPr>
                      </m:sSubPr>
                      <m:e>
                        <m:sSup>
                          <m:sSupPr>
                            <m:ctrlPr>
                              <a:rPr lang="en-GB" sz="2700" b="1" i="1" smtClean="0">
                                <a:latin typeface="Cambria Math" panose="02040503050406030204" pitchFamily="18" charset="0"/>
                                <a:ea typeface="Cambria Math" panose="02040503050406030204" pitchFamily="18" charset="0"/>
                              </a:rPr>
                            </m:ctrlPr>
                          </m:sSupPr>
                          <m:e>
                            <m:r>
                              <a:rPr lang="pt-PT" sz="2700" b="1" i="1" smtClean="0">
                                <a:latin typeface="Cambria Math" panose="02040503050406030204" pitchFamily="18" charset="0"/>
                                <a:ea typeface="Cambria Math" panose="02040503050406030204" pitchFamily="18" charset="0"/>
                              </a:rPr>
                              <m:t>𝑴</m:t>
                            </m:r>
                          </m:e>
                          <m:sup>
                            <m:r>
                              <a:rPr lang="en-GB" sz="2700" b="1" i="1" smtClean="0">
                                <a:latin typeface="Cambria Math" panose="02040503050406030204" pitchFamily="18" charset="0"/>
                                <a:ea typeface="Cambria Math" panose="02040503050406030204" pitchFamily="18" charset="0"/>
                              </a:rPr>
                              <m:t>′</m:t>
                            </m:r>
                          </m:sup>
                        </m:sSup>
                      </m:e>
                      <m:sub>
                        <m:r>
                          <a:rPr lang="en-GB" sz="2700" b="1" i="1" smtClean="0">
                            <a:latin typeface="Cambria Math" panose="02040503050406030204" pitchFamily="18" charset="0"/>
                            <a:ea typeface="Cambria Math" panose="02040503050406030204" pitchFamily="18" charset="0"/>
                          </a:rPr>
                          <m:t>𝒑𝒑</m:t>
                        </m:r>
                      </m:sub>
                    </m:sSub>
                    <m:r>
                      <a:rPr lang="en-GB" sz="2700" b="1" i="1" smtClean="0">
                        <a:latin typeface="Cambria Math" panose="02040503050406030204" pitchFamily="18" charset="0"/>
                        <a:ea typeface="Cambria Math" panose="02040503050406030204" pitchFamily="18" charset="0"/>
                      </a:rPr>
                      <m:t>&lt;</m:t>
                    </m:r>
                    <m:sSup>
                      <m:sSupPr>
                        <m:ctrlPr>
                          <a:rPr lang="en-GB" sz="2700" b="1" i="1" smtClean="0">
                            <a:latin typeface="Cambria Math" panose="02040503050406030204" pitchFamily="18" charset="0"/>
                            <a:ea typeface="Cambria Math" panose="02040503050406030204" pitchFamily="18" charset="0"/>
                          </a:rPr>
                        </m:ctrlPr>
                      </m:sSupPr>
                      <m:e>
                        <m:r>
                          <a:rPr lang="en-GB" sz="2700" b="1" i="1" smtClean="0">
                            <a:latin typeface="Cambria Math" panose="02040503050406030204" pitchFamily="18" charset="0"/>
                            <a:ea typeface="Cambria Math" panose="02040503050406030204" pitchFamily="18" charset="0"/>
                          </a:rPr>
                          <m:t>𝑴</m:t>
                        </m:r>
                      </m:e>
                      <m:sup>
                        <m:r>
                          <a:rPr lang="en-GB" sz="2700" b="1" i="1" smtClean="0">
                            <a:latin typeface="Cambria Math" panose="02040503050406030204" pitchFamily="18" charset="0"/>
                            <a:ea typeface="Cambria Math" panose="02040503050406030204" pitchFamily="18" charset="0"/>
                          </a:rPr>
                          <m:t>′</m:t>
                        </m:r>
                      </m:sup>
                    </m:sSup>
                    <m:r>
                      <a:rPr lang="pt-PT" sz="2700" b="1" i="1" smtClean="0">
                        <a:latin typeface="Cambria Math" panose="02040503050406030204" pitchFamily="18" charset="0"/>
                        <a:ea typeface="Cambria Math" panose="02040503050406030204" pitchFamily="18" charset="0"/>
                      </a:rPr>
                      <m:t>→</m:t>
                    </m:r>
                    <m:r>
                      <a:rPr lang="en-GB" sz="2700" b="1" i="1" smtClean="0">
                        <a:latin typeface="Cambria Math" panose="02040503050406030204" pitchFamily="18" charset="0"/>
                        <a:ea typeface="Cambria Math" panose="02040503050406030204" pitchFamily="18" charset="0"/>
                      </a:rPr>
                      <m:t>𝒔𝒖𝒄𝒉</m:t>
                    </m:r>
                    <m:r>
                      <a:rPr lang="en-GB" sz="2700" b="1" i="1" smtClean="0">
                        <a:latin typeface="Cambria Math" panose="02040503050406030204" pitchFamily="18" charset="0"/>
                        <a:ea typeface="Cambria Math" panose="02040503050406030204" pitchFamily="18" charset="0"/>
                      </a:rPr>
                      <m:t> </m:t>
                    </m:r>
                    <m:r>
                      <a:rPr lang="en-GB" sz="2700" b="1" i="1" smtClean="0">
                        <a:latin typeface="Cambria Math" panose="02040503050406030204" pitchFamily="18" charset="0"/>
                        <a:ea typeface="Cambria Math" panose="02040503050406030204" pitchFamily="18" charset="0"/>
                      </a:rPr>
                      <m:t>𝒕𝒉𝒂𝒕</m:t>
                    </m:r>
                    <m:r>
                      <a:rPr lang="en-GB" sz="2700" b="1" i="1" smtClean="0">
                        <a:latin typeface="Cambria Math" panose="02040503050406030204" pitchFamily="18" charset="0"/>
                        <a:ea typeface="Cambria Math" panose="02040503050406030204" pitchFamily="18" charset="0"/>
                      </a:rPr>
                      <m:t> </m:t>
                    </m:r>
                    <m:sSup>
                      <m:sSupPr>
                        <m:ctrlPr>
                          <a:rPr lang="en-GB" sz="2700" b="1" i="1" smtClean="0">
                            <a:latin typeface="Cambria Math" panose="02040503050406030204" pitchFamily="18" charset="0"/>
                            <a:ea typeface="Cambria Math" panose="02040503050406030204" pitchFamily="18" charset="0"/>
                          </a:rPr>
                        </m:ctrlPr>
                      </m:sSupPr>
                      <m:e>
                        <m:r>
                          <a:rPr lang="en-GB" sz="2700" b="1" i="1" smtClean="0">
                            <a:latin typeface="Cambria Math" panose="02040503050406030204" pitchFamily="18" charset="0"/>
                            <a:ea typeface="Cambria Math" panose="02040503050406030204" pitchFamily="18" charset="0"/>
                          </a:rPr>
                          <m:t>𝑴</m:t>
                        </m:r>
                      </m:e>
                      <m:sup>
                        <m:r>
                          <a:rPr lang="en-GB" sz="2700" b="1" i="1" smtClean="0">
                            <a:latin typeface="Cambria Math" panose="02040503050406030204" pitchFamily="18" charset="0"/>
                            <a:ea typeface="Cambria Math" panose="02040503050406030204" pitchFamily="18" charset="0"/>
                          </a:rPr>
                          <m:t>′</m:t>
                        </m:r>
                      </m:sup>
                    </m:sSup>
                    <m:r>
                      <a:rPr lang="en-GB" sz="2700" b="1" i="1" smtClean="0">
                        <a:latin typeface="Cambria Math" panose="02040503050406030204" pitchFamily="18" charset="0"/>
                        <a:ea typeface="Cambria Math" panose="02040503050406030204" pitchFamily="18" charset="0"/>
                      </a:rPr>
                      <m:t>=</m:t>
                    </m:r>
                    <m:sSub>
                      <m:sSubPr>
                        <m:ctrlPr>
                          <a:rPr lang="en-GB" sz="2700" b="1" i="1" smtClean="0">
                            <a:latin typeface="Cambria Math" panose="02040503050406030204" pitchFamily="18" charset="0"/>
                            <a:ea typeface="Cambria Math" panose="02040503050406030204" pitchFamily="18" charset="0"/>
                          </a:rPr>
                        </m:ctrlPr>
                      </m:sSubPr>
                      <m:e>
                        <m:r>
                          <a:rPr lang="en-GB" sz="2700" b="1" i="1" smtClean="0">
                            <a:latin typeface="Cambria Math" panose="02040503050406030204" pitchFamily="18" charset="0"/>
                            <a:ea typeface="Cambria Math" panose="02040503050406030204" pitchFamily="18" charset="0"/>
                          </a:rPr>
                          <m:t>𝑴</m:t>
                        </m:r>
                        <m:r>
                          <a:rPr lang="en-GB" sz="2700" b="1" i="1" smtClean="0">
                            <a:latin typeface="Cambria Math" panose="02040503050406030204" pitchFamily="18" charset="0"/>
                            <a:ea typeface="Cambria Math" panose="02040503050406030204" pitchFamily="18" charset="0"/>
                          </a:rPr>
                          <m:t>′</m:t>
                        </m:r>
                      </m:e>
                      <m:sub>
                        <m:r>
                          <a:rPr lang="en-GB" sz="2700" b="1" i="1" smtClean="0">
                            <a:latin typeface="Cambria Math" panose="02040503050406030204" pitchFamily="18" charset="0"/>
                            <a:ea typeface="Cambria Math" panose="02040503050406030204" pitchFamily="18" charset="0"/>
                          </a:rPr>
                          <m:t>𝒑𝒑</m:t>
                        </m:r>
                      </m:sub>
                    </m:sSub>
                    <m:r>
                      <a:rPr lang="en-GB" sz="2700" b="1" i="1" smtClean="0">
                        <a:latin typeface="Cambria Math" panose="02040503050406030204" pitchFamily="18" charset="0"/>
                        <a:ea typeface="Cambria Math" panose="02040503050406030204" pitchFamily="18" charset="0"/>
                      </a:rPr>
                      <m:t>+</m:t>
                    </m:r>
                    <m:sSub>
                      <m:sSubPr>
                        <m:ctrlPr>
                          <a:rPr lang="en-GB" sz="2700" b="1" i="1" smtClean="0">
                            <a:latin typeface="Cambria Math" panose="02040503050406030204" pitchFamily="18" charset="0"/>
                            <a:ea typeface="Cambria Math" panose="02040503050406030204" pitchFamily="18" charset="0"/>
                          </a:rPr>
                        </m:ctrlPr>
                      </m:sSubPr>
                      <m:e>
                        <m:r>
                          <a:rPr lang="en-GB" sz="2700" b="1" i="1" smtClean="0">
                            <a:latin typeface="Cambria Math" panose="02040503050406030204" pitchFamily="18" charset="0"/>
                            <a:ea typeface="Cambria Math" panose="02040503050406030204" pitchFamily="18" charset="0"/>
                          </a:rPr>
                          <m:t>𝑴</m:t>
                        </m:r>
                        <m:r>
                          <a:rPr lang="en-GB" sz="2700" b="1" i="1" smtClean="0">
                            <a:latin typeface="Cambria Math" panose="02040503050406030204" pitchFamily="18" charset="0"/>
                            <a:ea typeface="Cambria Math" panose="02040503050406030204" pitchFamily="18" charset="0"/>
                          </a:rPr>
                          <m:t>′</m:t>
                        </m:r>
                      </m:e>
                      <m:sub>
                        <m:r>
                          <a:rPr lang="en-GB" sz="2700" b="1" i="1" smtClean="0">
                            <a:latin typeface="Cambria Math" panose="02040503050406030204" pitchFamily="18" charset="0"/>
                            <a:ea typeface="Cambria Math" panose="02040503050406030204" pitchFamily="18" charset="0"/>
                          </a:rPr>
                          <m:t>𝑻</m:t>
                        </m:r>
                      </m:sub>
                    </m:sSub>
                  </m:oMath>
                </a14:m>
                <a:endParaRPr lang="pt-PT" sz="2700" b="1" dirty="0">
                  <a:latin typeface="Arial Narrow" panose="020B0606020202030204" pitchFamily="34" charset="0"/>
                  <a:ea typeface="Cambria Math" panose="02040503050406030204" pitchFamily="18" charset="0"/>
                </a:endParaRPr>
              </a:p>
              <a:p>
                <a:pPr marL="0" indent="0">
                  <a:lnSpc>
                    <a:spcPct val="114000"/>
                  </a:lnSpc>
                  <a:spcBef>
                    <a:spcPts val="0"/>
                  </a:spcBef>
                  <a:spcAft>
                    <a:spcPts val="1800"/>
                  </a:spcAft>
                  <a:buNone/>
                </a:pPr>
                <a:r>
                  <a:rPr lang="pt-PT" sz="2700" b="1" dirty="0">
                    <a:latin typeface="Arial Narrow" panose="020B0606020202030204" pitchFamily="34" charset="0"/>
                    <a:ea typeface="Cambria Math" panose="02040503050406030204" pitchFamily="18" charset="0"/>
                  </a:rPr>
                  <a:t>	</a:t>
                </a:r>
                <a:r>
                  <a:rPr lang="pt-PT" sz="2700" b="1" dirty="0" err="1">
                    <a:latin typeface="Arial Narrow" panose="020B0606020202030204" pitchFamily="34" charset="0"/>
                    <a:ea typeface="Cambria Math" panose="02040503050406030204" pitchFamily="18" charset="0"/>
                  </a:rPr>
                  <a:t>where</a:t>
                </a:r>
                <a:r>
                  <a:rPr lang="pt-PT" sz="2700" b="1" dirty="0">
                    <a:latin typeface="Arial Narrow" panose="020B0606020202030204" pitchFamily="34" charset="0"/>
                    <a:ea typeface="Cambria Math" panose="02040503050406030204" pitchFamily="18" charset="0"/>
                  </a:rPr>
                  <a:t> </a:t>
                </a:r>
                <a14:m>
                  <m:oMath xmlns:m="http://schemas.openxmlformats.org/officeDocument/2006/math">
                    <m:sSup>
                      <m:sSupPr>
                        <m:ctrlPr>
                          <a:rPr lang="en-GB" sz="2700" b="1" i="1" smtClean="0">
                            <a:latin typeface="Cambria Math" panose="02040503050406030204" pitchFamily="18" charset="0"/>
                            <a:ea typeface="Cambria Math" panose="02040503050406030204" pitchFamily="18" charset="0"/>
                          </a:rPr>
                        </m:ctrlPr>
                      </m:sSupPr>
                      <m:e>
                        <m:r>
                          <a:rPr lang="en-GB" sz="2700" b="1" i="1" smtClean="0">
                            <a:latin typeface="Cambria Math" panose="02040503050406030204" pitchFamily="18" charset="0"/>
                            <a:ea typeface="Cambria Math" panose="02040503050406030204" pitchFamily="18" charset="0"/>
                          </a:rPr>
                          <m:t>𝑻</m:t>
                        </m:r>
                      </m:e>
                      <m:sup>
                        <m:r>
                          <a:rPr lang="en-GB" sz="2700" b="1" i="1" smtClean="0">
                            <a:latin typeface="Cambria Math" panose="02040503050406030204" pitchFamily="18" charset="0"/>
                            <a:ea typeface="Cambria Math" panose="02040503050406030204" pitchFamily="18" charset="0"/>
                          </a:rPr>
                          <m:t>′</m:t>
                        </m:r>
                      </m:sup>
                    </m:sSup>
                    <m:r>
                      <a:rPr lang="en-GB" sz="2700" b="1" i="1" smtClean="0">
                        <a:latin typeface="Cambria Math" panose="02040503050406030204" pitchFamily="18" charset="0"/>
                        <a:ea typeface="Cambria Math" panose="02040503050406030204" pitchFamily="18" charset="0"/>
                      </a:rPr>
                      <m:t>&gt;</m:t>
                    </m:r>
                    <m:r>
                      <a:rPr lang="en-GB" sz="2700" b="1" i="1" smtClean="0">
                        <a:latin typeface="Cambria Math" panose="02040503050406030204" pitchFamily="18" charset="0"/>
                        <a:ea typeface="Cambria Math" panose="02040503050406030204" pitchFamily="18" charset="0"/>
                      </a:rPr>
                      <m:t>𝑻</m:t>
                    </m:r>
                  </m:oMath>
                </a14:m>
                <a:r>
                  <a:rPr lang="pt-PT" sz="2700" b="1" dirty="0">
                    <a:latin typeface="Arial Narrow" panose="020B0606020202030204" pitchFamily="34" charset="0"/>
                    <a:ea typeface="Cambria Math" panose="02040503050406030204" pitchFamily="18" charset="0"/>
                  </a:rPr>
                  <a:t> </a:t>
                </a:r>
                <a:r>
                  <a:rPr lang="pt-PT" sz="2700" b="1" dirty="0" err="1">
                    <a:latin typeface="Arial Narrow" panose="020B0606020202030204" pitchFamily="34" charset="0"/>
                    <a:ea typeface="Cambria Math" panose="02040503050406030204" pitchFamily="18" charset="0"/>
                  </a:rPr>
                  <a:t>and</a:t>
                </a:r>
                <a:r>
                  <a:rPr lang="pt-PT" sz="2700" b="1" dirty="0">
                    <a:latin typeface="Arial Narrow" panose="020B0606020202030204" pitchFamily="34" charset="0"/>
                    <a:ea typeface="Cambria Math" panose="02040503050406030204" pitchFamily="18" charset="0"/>
                  </a:rPr>
                  <a:t> </a:t>
                </a:r>
                <a:r>
                  <a:rPr lang="pt-PT" sz="2700" b="1" dirty="0" err="1">
                    <a:latin typeface="Arial Narrow" panose="020B0606020202030204" pitchFamily="34" charset="0"/>
                    <a:ea typeface="Cambria Math" panose="02040503050406030204" pitchFamily="18" charset="0"/>
                  </a:rPr>
                  <a:t>is</a:t>
                </a:r>
                <a:r>
                  <a:rPr lang="pt-PT" sz="2700" b="1" dirty="0">
                    <a:latin typeface="Arial Narrow" panose="020B0606020202030204" pitchFamily="34" charset="0"/>
                    <a:ea typeface="Cambria Math" panose="02040503050406030204" pitchFamily="18" charset="0"/>
                  </a:rPr>
                  <a:t> </a:t>
                </a:r>
                <a:r>
                  <a:rPr lang="pt-PT" sz="2700" b="1" dirty="0" err="1">
                    <a:latin typeface="Arial Narrow" panose="020B0606020202030204" pitchFamily="34" charset="0"/>
                    <a:ea typeface="Cambria Math" panose="02040503050406030204" pitchFamily="18" charset="0"/>
                  </a:rPr>
                  <a:t>the</a:t>
                </a:r>
                <a:r>
                  <a:rPr lang="pt-PT" sz="2700" b="1" dirty="0">
                    <a:latin typeface="Arial Narrow" panose="020B0606020202030204" pitchFamily="34" charset="0"/>
                    <a:ea typeface="Cambria Math" panose="02040503050406030204" pitchFamily="18" charset="0"/>
                  </a:rPr>
                  <a:t> </a:t>
                </a:r>
                <a:r>
                  <a:rPr lang="pt-PT" sz="2700" b="1" dirty="0" err="1">
                    <a:latin typeface="Arial Narrow" panose="020B0606020202030204" pitchFamily="34" charset="0"/>
                    <a:ea typeface="Cambria Math" panose="02040503050406030204" pitchFamily="18" charset="0"/>
                  </a:rPr>
                  <a:t>profit</a:t>
                </a:r>
                <a:r>
                  <a:rPr lang="pt-PT" sz="2700" b="1" dirty="0">
                    <a:latin typeface="Arial Narrow" panose="020B0606020202030204" pitchFamily="34" charset="0"/>
                    <a:ea typeface="Cambria Math" panose="02040503050406030204" pitchFamily="18" charset="0"/>
                  </a:rPr>
                  <a:t> </a:t>
                </a:r>
                <a:r>
                  <a:rPr lang="pt-PT" sz="2700" b="1" dirty="0" err="1">
                    <a:latin typeface="Arial Narrow" panose="020B0606020202030204" pitchFamily="34" charset="0"/>
                    <a:ea typeface="Cambria Math" panose="02040503050406030204" pitchFamily="18" charset="0"/>
                  </a:rPr>
                  <a:t>being</a:t>
                </a:r>
                <a:r>
                  <a:rPr lang="pt-PT" sz="2700" b="1" dirty="0">
                    <a:latin typeface="Arial Narrow" panose="020B0606020202030204" pitchFamily="34" charset="0"/>
                    <a:ea typeface="Cambria Math" panose="02040503050406030204" pitchFamily="18" charset="0"/>
                  </a:rPr>
                  <a:t> </a:t>
                </a:r>
                <a:r>
                  <a:rPr lang="pt-PT" sz="2700" b="1" dirty="0" err="1">
                    <a:latin typeface="Arial Narrow" panose="020B0606020202030204" pitchFamily="34" charset="0"/>
                    <a:ea typeface="Cambria Math" panose="02040503050406030204" pitchFamily="18" charset="0"/>
                  </a:rPr>
                  <a:t>realized</a:t>
                </a:r>
                <a:r>
                  <a:rPr lang="pt-PT" sz="2700" b="1" dirty="0">
                    <a:latin typeface="Arial Narrow" panose="020B0606020202030204" pitchFamily="34" charset="0"/>
                    <a:ea typeface="Cambria Math" panose="02040503050406030204" pitchFamily="18" charset="0"/>
                  </a:rPr>
                  <a:t> </a:t>
                </a:r>
                <a:r>
                  <a:rPr lang="pt-PT" sz="2700" b="1" dirty="0" err="1">
                    <a:latin typeface="Arial Narrow" panose="020B0606020202030204" pitchFamily="34" charset="0"/>
                    <a:ea typeface="Cambria Math" panose="02040503050406030204" pitchFamily="18" charset="0"/>
                  </a:rPr>
                  <a:t>by</a:t>
                </a:r>
                <a:r>
                  <a:rPr lang="pt-PT" sz="2700" b="1" dirty="0">
                    <a:latin typeface="Arial Narrow" panose="020B0606020202030204" pitchFamily="34" charset="0"/>
                    <a:ea typeface="Cambria Math" panose="02040503050406030204" pitchFamily="18" charset="0"/>
                  </a:rPr>
                  <a:t> financial </a:t>
                </a:r>
                <a:r>
                  <a:rPr lang="pt-PT" sz="2700" b="1" dirty="0" err="1">
                    <a:latin typeface="Arial Narrow" panose="020B0606020202030204" pitchFamily="34" charset="0"/>
                    <a:ea typeface="Cambria Math" panose="02040503050406030204" pitchFamily="18" charset="0"/>
                  </a:rPr>
                  <a:t>operations</a:t>
                </a:r>
                <a:r>
                  <a:rPr lang="pt-PT" sz="2700" b="1" dirty="0">
                    <a:latin typeface="Arial Narrow" panose="020B0606020202030204" pitchFamily="34" charset="0"/>
                    <a:ea typeface="Cambria Math" panose="02040503050406030204" pitchFamily="18" charset="0"/>
                  </a:rPr>
                  <a:t> </a:t>
                </a:r>
                <a:r>
                  <a:rPr lang="pt-PT" sz="2700" b="1" dirty="0" err="1">
                    <a:latin typeface="Arial Narrow" panose="020B0606020202030204" pitchFamily="34" charset="0"/>
                    <a:ea typeface="Cambria Math" panose="02040503050406030204" pitchFamily="18" charset="0"/>
                  </a:rPr>
                  <a:t>only</a:t>
                </a:r>
                <a:r>
                  <a:rPr lang="pt-PT" sz="2700" b="1" dirty="0">
                    <a:latin typeface="Arial Narrow" panose="020B0606020202030204" pitchFamily="34" charset="0"/>
                    <a:ea typeface="Cambria Math" panose="02040503050406030204" pitchFamily="18" charset="0"/>
                  </a:rPr>
                  <a:t> </a:t>
                </a:r>
                <a:r>
                  <a:rPr lang="pt-PT" sz="2700" b="1" dirty="0" err="1">
                    <a:latin typeface="Arial Narrow" panose="020B0606020202030204" pitchFamily="34" charset="0"/>
                    <a:ea typeface="Cambria Math" panose="02040503050406030204" pitchFamily="18" charset="0"/>
                  </a:rPr>
                  <a:t>and</a:t>
                </a:r>
                <a:r>
                  <a:rPr lang="pt-PT" sz="2700" b="1" dirty="0">
                    <a:latin typeface="Arial Narrow" panose="020B0606020202030204" pitchFamily="34" charset="0"/>
                    <a:ea typeface="Cambria Math" panose="02040503050406030204" pitchFamily="18" charset="0"/>
                  </a:rPr>
                  <a:t> </a:t>
                </a:r>
                <a:r>
                  <a:rPr lang="pt-PT" sz="2700" b="1" dirty="0" err="1">
                    <a:latin typeface="Arial Narrow" panose="020B0606020202030204" pitchFamily="34" charset="0"/>
                    <a:ea typeface="Cambria Math" panose="02040503050406030204" pitchFamily="18" charset="0"/>
                  </a:rPr>
                  <a:t>being</a:t>
                </a:r>
                <a:r>
                  <a:rPr lang="pt-PT" sz="2700" b="1" dirty="0">
                    <a:latin typeface="Arial Narrow" panose="020B0606020202030204" pitchFamily="34" charset="0"/>
                    <a:ea typeface="Cambria Math" panose="02040503050406030204" pitchFamily="18" charset="0"/>
                  </a:rPr>
                  <a:t> </a:t>
                </a:r>
                <a:r>
                  <a:rPr lang="pt-PT" sz="2700" b="1" dirty="0" err="1">
                    <a:latin typeface="Arial Narrow" panose="020B0606020202030204" pitchFamily="34" charset="0"/>
                    <a:ea typeface="Cambria Math" panose="02040503050406030204" pitchFamily="18" charset="0"/>
                  </a:rPr>
                  <a:t>accumulated</a:t>
                </a:r>
                <a:r>
                  <a:rPr lang="pt-PT" sz="2700" b="1" dirty="0">
                    <a:latin typeface="Arial Narrow" panose="020B0606020202030204" pitchFamily="34" charset="0"/>
                    <a:ea typeface="Cambria Math" panose="02040503050406030204" pitchFamily="18" charset="0"/>
                  </a:rPr>
                  <a:t> in 	</a:t>
                </a:r>
                <a:r>
                  <a:rPr lang="pt-PT" sz="2700" b="1" dirty="0" err="1">
                    <a:latin typeface="Arial Narrow" panose="020B0606020202030204" pitchFamily="34" charset="0"/>
                    <a:ea typeface="Cambria Math" panose="02040503050406030204" pitchFamily="18" charset="0"/>
                  </a:rPr>
                  <a:t>the</a:t>
                </a:r>
                <a:r>
                  <a:rPr lang="pt-PT" sz="2700" b="1" dirty="0">
                    <a:latin typeface="Arial Narrow" panose="020B0606020202030204" pitchFamily="34" charset="0"/>
                    <a:ea typeface="Cambria Math" panose="02040503050406030204" pitchFamily="18" charset="0"/>
                  </a:rPr>
                  <a:t> </a:t>
                </a:r>
                <a:r>
                  <a:rPr lang="pt-PT" sz="2700" b="1" dirty="0" err="1">
                    <a:latin typeface="Arial Narrow" panose="020B0606020202030204" pitchFamily="34" charset="0"/>
                    <a:ea typeface="Cambria Math" panose="02040503050406030204" pitchFamily="18" charset="0"/>
                  </a:rPr>
                  <a:t>form</a:t>
                </a:r>
                <a:r>
                  <a:rPr lang="pt-PT" sz="2700" b="1" dirty="0">
                    <a:latin typeface="Arial Narrow" panose="020B0606020202030204" pitchFamily="34" charset="0"/>
                    <a:ea typeface="Cambria Math" panose="02040503050406030204" pitchFamily="18" charset="0"/>
                  </a:rPr>
                  <a:t> </a:t>
                </a:r>
                <a:r>
                  <a:rPr lang="pt-PT" sz="2700" b="1" dirty="0" err="1">
                    <a:latin typeface="Arial Narrow" panose="020B0606020202030204" pitchFamily="34" charset="0"/>
                    <a:ea typeface="Cambria Math" panose="02040503050406030204" pitchFamily="18" charset="0"/>
                  </a:rPr>
                  <a:t>of</a:t>
                </a:r>
                <a:r>
                  <a:rPr lang="pt-PT" sz="2700" b="1" dirty="0">
                    <a:latin typeface="Arial Narrow" panose="020B0606020202030204" pitchFamily="34" charset="0"/>
                    <a:ea typeface="Cambria Math" panose="02040503050406030204" pitchFamily="18" charset="0"/>
                  </a:rPr>
                  <a:t> financial </a:t>
                </a:r>
                <a:r>
                  <a:rPr lang="pt-PT" sz="2700" b="1" dirty="0" err="1">
                    <a:latin typeface="Arial Narrow" panose="020B0606020202030204" pitchFamily="34" charset="0"/>
                    <a:ea typeface="Cambria Math" panose="02040503050406030204" pitchFamily="18" charset="0"/>
                  </a:rPr>
                  <a:t>assets</a:t>
                </a:r>
                <a:r>
                  <a:rPr lang="pt-PT" sz="2700" b="1" dirty="0">
                    <a:latin typeface="Arial Narrow" panose="020B0606020202030204" pitchFamily="34" charset="0"/>
                    <a:ea typeface="Cambria Math" panose="02040503050406030204" pitchFamily="18" charset="0"/>
                  </a:rPr>
                  <a:t>.</a:t>
                </a:r>
              </a:p>
              <a:p>
                <a:pPr marL="0" indent="0">
                  <a:lnSpc>
                    <a:spcPct val="114000"/>
                  </a:lnSpc>
                  <a:spcBef>
                    <a:spcPts val="0"/>
                  </a:spcBef>
                  <a:spcAft>
                    <a:spcPts val="1800"/>
                  </a:spcAft>
                  <a:buNone/>
                </a:pPr>
                <a:r>
                  <a:rPr lang="en-GB" sz="2700" dirty="0">
                    <a:latin typeface="Arial Narrow" panose="020B0606020202030204" pitchFamily="34" charset="0"/>
                  </a:rPr>
                  <a:t>Hence, the bigger T as proportion of spending of M, the bigger is T’ as proportion of M’. Financialization of the process of accumulation affects real accumulation and gives raise to fictitious accumulation of capital. As T becomes larger and more dominant, wealth becomes more concentrated, the economy becomes more volatile and unstable, and the same surplus value is distributed and redistributed over and over again in </a:t>
                </a:r>
                <a:r>
                  <a:rPr lang="en-GB" sz="2700" dirty="0" err="1">
                    <a:latin typeface="Arial Narrow" panose="020B0606020202030204" pitchFamily="34" charset="0"/>
                  </a:rPr>
                  <a:t>na</a:t>
                </a:r>
                <a:r>
                  <a:rPr lang="en-GB" sz="2700" dirty="0">
                    <a:latin typeface="Arial Narrow" panose="020B0606020202030204" pitchFamily="34" charset="0"/>
                  </a:rPr>
                  <a:t> economic bubble</a:t>
                </a:r>
                <a:r>
                  <a:rPr lang="pt-PT" sz="2700" dirty="0">
                    <a:latin typeface="Arial Narrow" panose="020B0606020202030204" pitchFamily="34" charset="0"/>
                  </a:rPr>
                  <a:t>. </a:t>
                </a:r>
              </a:p>
            </p:txBody>
          </p:sp>
        </mc:Choice>
        <mc:Fallback xmlns="">
          <p:sp>
            <p:nvSpPr>
              <p:cNvPr id="3" name="Content Placeholder 2">
                <a:extLst>
                  <a:ext uri="{FF2B5EF4-FFF2-40B4-BE49-F238E27FC236}">
                    <a16:creationId xmlns:a16="http://schemas.microsoft.com/office/drawing/2014/main" id="{23994E0F-C711-4B94-8981-79E18D3A991D}"/>
                  </a:ext>
                </a:extLst>
              </p:cNvPr>
              <p:cNvSpPr>
                <a:spLocks noGrp="1" noRot="1" noChangeAspect="1" noMove="1" noResize="1" noEditPoints="1" noAdjustHandles="1" noChangeArrowheads="1" noChangeShapeType="1" noTextEdit="1"/>
              </p:cNvSpPr>
              <p:nvPr>
                <p:ph idx="1"/>
              </p:nvPr>
            </p:nvSpPr>
            <p:spPr>
              <a:xfrm>
                <a:off x="206187" y="804496"/>
                <a:ext cx="11793071" cy="5815940"/>
              </a:xfrm>
              <a:blipFill>
                <a:blip r:embed="rId2"/>
                <a:stretch>
                  <a:fillRect l="-620" t="-1048" r="-517"/>
                </a:stretch>
              </a:blipFill>
            </p:spPr>
            <p:txBody>
              <a:bodyPr/>
              <a:lstStyle/>
              <a:p>
                <a:r>
                  <a:rPr lang="en-GB">
                    <a:noFill/>
                  </a:rPr>
                  <a:t> </a:t>
                </a:r>
              </a:p>
            </p:txBody>
          </p:sp>
        </mc:Fallback>
      </mc:AlternateContent>
    </p:spTree>
    <p:extLst>
      <p:ext uri="{BB962C8B-B14F-4D97-AF65-F5344CB8AC3E}">
        <p14:creationId xmlns:p14="http://schemas.microsoft.com/office/powerpoint/2010/main" val="3076280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67" y="147237"/>
            <a:ext cx="11777241" cy="466845"/>
          </a:xfrm>
        </p:spPr>
        <p:txBody>
          <a:bodyPr>
            <a:normAutofit fontScale="90000"/>
          </a:bodyPr>
          <a:lstStyle/>
          <a:p>
            <a:r>
              <a:rPr lang="en-GB" sz="2800" b="1" dirty="0">
                <a:solidFill>
                  <a:srgbClr val="C00000"/>
                </a:solidFill>
                <a:latin typeface="Arial Narrow" panose="020B0606020202030204" pitchFamily="34" charset="0"/>
              </a:rPr>
              <a:t>Where does financialization come from?</a:t>
            </a:r>
          </a:p>
        </p:txBody>
      </p:sp>
      <p:sp>
        <p:nvSpPr>
          <p:cNvPr id="3" name="Content Placeholder 2"/>
          <p:cNvSpPr>
            <a:spLocks noGrp="1"/>
          </p:cNvSpPr>
          <p:nvPr>
            <p:ph idx="1"/>
          </p:nvPr>
        </p:nvSpPr>
        <p:spPr>
          <a:xfrm>
            <a:off x="243067" y="770966"/>
            <a:ext cx="11777241" cy="5884478"/>
          </a:xfrm>
        </p:spPr>
        <p:txBody>
          <a:bodyPr>
            <a:normAutofit/>
          </a:bodyPr>
          <a:lstStyle/>
          <a:p>
            <a:pPr>
              <a:lnSpc>
                <a:spcPct val="114000"/>
              </a:lnSpc>
              <a:spcBef>
                <a:spcPts val="0"/>
              </a:spcBef>
              <a:spcAft>
                <a:spcPts val="2400"/>
              </a:spcAft>
            </a:pPr>
            <a:r>
              <a:rPr lang="en-GB" dirty="0">
                <a:latin typeface="Arial Narrow" panose="020B0606020202030204" pitchFamily="34" charset="0"/>
              </a:rPr>
              <a:t>A product of neoliberalism and one of its main characteristics:</a:t>
            </a:r>
          </a:p>
          <a:p>
            <a:pPr lvl="1">
              <a:lnSpc>
                <a:spcPct val="114000"/>
              </a:lnSpc>
              <a:spcBef>
                <a:spcPts val="0"/>
              </a:spcBef>
              <a:spcAft>
                <a:spcPts val="2400"/>
              </a:spcAft>
            </a:pPr>
            <a:r>
              <a:rPr lang="en-GB" dirty="0">
                <a:latin typeface="Arial Narrow" panose="020B0606020202030204" pitchFamily="34" charset="0"/>
              </a:rPr>
              <a:t>Deregulation, including of the financial markets, to increase global mobility of capital at higher profit rates (offshores, shadow financing and fiscal heavens are examples of this)</a:t>
            </a:r>
          </a:p>
          <a:p>
            <a:pPr lvl="1">
              <a:lnSpc>
                <a:spcPct val="114000"/>
              </a:lnSpc>
              <a:spcBef>
                <a:spcPts val="0"/>
              </a:spcBef>
              <a:spcAft>
                <a:spcPts val="2400"/>
              </a:spcAft>
            </a:pPr>
            <a:r>
              <a:rPr lang="pt-PT" dirty="0">
                <a:latin typeface="Arial Narrow" panose="020B0606020202030204" pitchFamily="34" charset="0"/>
              </a:rPr>
              <a:t>Concentration </a:t>
            </a:r>
            <a:r>
              <a:rPr lang="pt-PT" dirty="0" err="1">
                <a:latin typeface="Arial Narrow" panose="020B0606020202030204" pitchFamily="34" charset="0"/>
              </a:rPr>
              <a:t>and</a:t>
            </a:r>
            <a:r>
              <a:rPr lang="pt-PT" dirty="0">
                <a:latin typeface="Arial Narrow" panose="020B0606020202030204" pitchFamily="34" charset="0"/>
              </a:rPr>
              <a:t> </a:t>
            </a:r>
            <a:r>
              <a:rPr lang="pt-PT" dirty="0" err="1">
                <a:latin typeface="Arial Narrow" panose="020B0606020202030204" pitchFamily="34" charset="0"/>
              </a:rPr>
              <a:t>centralization</a:t>
            </a:r>
            <a:r>
              <a:rPr lang="pt-PT" dirty="0">
                <a:latin typeface="Arial Narrow" panose="020B0606020202030204" pitchFamily="34" charset="0"/>
              </a:rPr>
              <a:t> </a:t>
            </a:r>
            <a:r>
              <a:rPr lang="pt-PT" dirty="0" err="1">
                <a:latin typeface="Arial Narrow" panose="020B0606020202030204" pitchFamily="34" charset="0"/>
              </a:rPr>
              <a:t>of</a:t>
            </a:r>
            <a:r>
              <a:rPr lang="pt-PT" dirty="0">
                <a:latin typeface="Arial Narrow" panose="020B0606020202030204" pitchFamily="34" charset="0"/>
              </a:rPr>
              <a:t> </a:t>
            </a:r>
            <a:r>
              <a:rPr lang="pt-PT" dirty="0" err="1">
                <a:latin typeface="Arial Narrow" panose="020B0606020202030204" pitchFamily="34" charset="0"/>
              </a:rPr>
              <a:t>income</a:t>
            </a:r>
            <a:r>
              <a:rPr lang="pt-PT" dirty="0">
                <a:latin typeface="Arial Narrow" panose="020B0606020202030204" pitchFamily="34" charset="0"/>
              </a:rPr>
              <a:t> </a:t>
            </a:r>
            <a:r>
              <a:rPr lang="pt-PT" dirty="0" err="1">
                <a:latin typeface="Arial Narrow" panose="020B0606020202030204" pitchFamily="34" charset="0"/>
              </a:rPr>
              <a:t>and</a:t>
            </a:r>
            <a:r>
              <a:rPr lang="pt-PT" dirty="0">
                <a:latin typeface="Arial Narrow" panose="020B0606020202030204" pitchFamily="34" charset="0"/>
              </a:rPr>
              <a:t> capital – </a:t>
            </a:r>
            <a:r>
              <a:rPr lang="pt-PT" dirty="0" err="1">
                <a:latin typeface="Arial Narrow" panose="020B0606020202030204" pitchFamily="34" charset="0"/>
              </a:rPr>
              <a:t>how</a:t>
            </a:r>
            <a:r>
              <a:rPr lang="pt-PT" dirty="0">
                <a:latin typeface="Arial Narrow" panose="020B0606020202030204" pitchFamily="34" charset="0"/>
              </a:rPr>
              <a:t> to </a:t>
            </a:r>
            <a:r>
              <a:rPr lang="pt-PT" dirty="0" err="1">
                <a:latin typeface="Arial Narrow" panose="020B0606020202030204" pitchFamily="34" charset="0"/>
              </a:rPr>
              <a:t>transform</a:t>
            </a:r>
            <a:r>
              <a:rPr lang="pt-PT" dirty="0">
                <a:latin typeface="Arial Narrow" panose="020B0606020202030204" pitchFamily="34" charset="0"/>
              </a:rPr>
              <a:t> </a:t>
            </a:r>
            <a:r>
              <a:rPr lang="pt-PT" dirty="0" err="1">
                <a:latin typeface="Arial Narrow" panose="020B0606020202030204" pitchFamily="34" charset="0"/>
              </a:rPr>
              <a:t>money</a:t>
            </a:r>
            <a:r>
              <a:rPr lang="pt-PT" dirty="0">
                <a:latin typeface="Arial Narrow" panose="020B0606020202030204" pitchFamily="34" charset="0"/>
              </a:rPr>
              <a:t> </a:t>
            </a:r>
            <a:r>
              <a:rPr lang="pt-PT" dirty="0" err="1">
                <a:latin typeface="Arial Narrow" panose="020B0606020202030204" pitchFamily="34" charset="0"/>
              </a:rPr>
              <a:t>into</a:t>
            </a:r>
            <a:r>
              <a:rPr lang="pt-PT" dirty="0">
                <a:latin typeface="Arial Narrow" panose="020B0606020202030204" pitchFamily="34" charset="0"/>
              </a:rPr>
              <a:t> capital </a:t>
            </a:r>
            <a:r>
              <a:rPr lang="pt-PT" dirty="0" err="1">
                <a:latin typeface="Arial Narrow" panose="020B0606020202030204" pitchFamily="34" charset="0"/>
              </a:rPr>
              <a:t>at</a:t>
            </a:r>
            <a:r>
              <a:rPr lang="pt-PT" dirty="0">
                <a:latin typeface="Arial Narrow" panose="020B0606020202030204" pitchFamily="34" charset="0"/>
              </a:rPr>
              <a:t> “</a:t>
            </a:r>
            <a:r>
              <a:rPr lang="pt-PT" dirty="0" err="1">
                <a:latin typeface="Arial Narrow" panose="020B0606020202030204" pitchFamily="34" charset="0"/>
              </a:rPr>
              <a:t>good</a:t>
            </a:r>
            <a:r>
              <a:rPr lang="pt-PT" dirty="0">
                <a:latin typeface="Arial Narrow" panose="020B0606020202030204" pitchFamily="34" charset="0"/>
              </a:rPr>
              <a:t> </a:t>
            </a:r>
            <a:r>
              <a:rPr lang="pt-PT" dirty="0" err="1">
                <a:latin typeface="Arial Narrow" panose="020B0606020202030204" pitchFamily="34" charset="0"/>
              </a:rPr>
              <a:t>enough</a:t>
            </a:r>
            <a:r>
              <a:rPr lang="pt-PT" dirty="0">
                <a:latin typeface="Arial Narrow" panose="020B0606020202030204" pitchFamily="34" charset="0"/>
              </a:rPr>
              <a:t>” rates </a:t>
            </a:r>
            <a:r>
              <a:rPr lang="pt-PT" dirty="0" err="1">
                <a:latin typeface="Arial Narrow" panose="020B0606020202030204" pitchFamily="34" charset="0"/>
              </a:rPr>
              <a:t>of</a:t>
            </a:r>
            <a:r>
              <a:rPr lang="pt-PT" dirty="0">
                <a:latin typeface="Arial Narrow" panose="020B0606020202030204" pitchFamily="34" charset="0"/>
              </a:rPr>
              <a:t> </a:t>
            </a:r>
            <a:r>
              <a:rPr lang="pt-PT" dirty="0" err="1">
                <a:latin typeface="Arial Narrow" panose="020B0606020202030204" pitchFamily="34" charset="0"/>
              </a:rPr>
              <a:t>return</a:t>
            </a:r>
            <a:r>
              <a:rPr lang="pt-PT" dirty="0">
                <a:latin typeface="Arial Narrow" panose="020B0606020202030204" pitchFamily="34" charset="0"/>
              </a:rPr>
              <a:t>?</a:t>
            </a:r>
            <a:endParaRPr lang="en-GB" dirty="0">
              <a:latin typeface="Arial Narrow" panose="020B0606020202030204" pitchFamily="34" charset="0"/>
            </a:endParaRPr>
          </a:p>
          <a:p>
            <a:pPr lvl="1">
              <a:lnSpc>
                <a:spcPct val="114000"/>
              </a:lnSpc>
              <a:spcBef>
                <a:spcPts val="0"/>
              </a:spcBef>
              <a:spcAft>
                <a:spcPts val="2400"/>
              </a:spcAft>
            </a:pPr>
            <a:r>
              <a:rPr lang="en-GB" dirty="0">
                <a:latin typeface="Arial Narrow" panose="020B0606020202030204" pitchFamily="34" charset="0"/>
              </a:rPr>
              <a:t>Increased commoditization of the society, including of sectors/services where private capital was excluded from before (such as privatization/deregulation of social security, access to health, education, transports, defence and security, control of strategic resources such as land and strategic energy-minerals), through outsourcing, public/private “partnerships”, monopoly concessions and other means.</a:t>
            </a:r>
          </a:p>
        </p:txBody>
      </p:sp>
    </p:spTree>
    <p:extLst>
      <p:ext uri="{BB962C8B-B14F-4D97-AF65-F5344CB8AC3E}">
        <p14:creationId xmlns:p14="http://schemas.microsoft.com/office/powerpoint/2010/main" val="1059628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67" y="133790"/>
            <a:ext cx="11777241" cy="665544"/>
          </a:xfrm>
        </p:spPr>
        <p:txBody>
          <a:bodyPr>
            <a:normAutofit/>
          </a:bodyPr>
          <a:lstStyle/>
          <a:p>
            <a:r>
              <a:rPr lang="en-GB" sz="2800" b="1" dirty="0">
                <a:solidFill>
                  <a:srgbClr val="C00000"/>
                </a:solidFill>
                <a:latin typeface="Arial Narrow" panose="020B0606020202030204" pitchFamily="34" charset="0"/>
              </a:rPr>
              <a:t>Where does financialization come from?</a:t>
            </a:r>
          </a:p>
        </p:txBody>
      </p:sp>
      <p:sp>
        <p:nvSpPr>
          <p:cNvPr id="3" name="Content Placeholder 2"/>
          <p:cNvSpPr>
            <a:spLocks noGrp="1"/>
          </p:cNvSpPr>
          <p:nvPr>
            <p:ph idx="1"/>
          </p:nvPr>
        </p:nvSpPr>
        <p:spPr>
          <a:xfrm>
            <a:off x="243067" y="838200"/>
            <a:ext cx="11777241" cy="5817243"/>
          </a:xfrm>
        </p:spPr>
        <p:txBody>
          <a:bodyPr>
            <a:normAutofit fontScale="92500" lnSpcReduction="20000"/>
          </a:bodyPr>
          <a:lstStyle/>
          <a:p>
            <a:pPr>
              <a:lnSpc>
                <a:spcPct val="114000"/>
              </a:lnSpc>
              <a:spcBef>
                <a:spcPts val="0"/>
              </a:spcBef>
              <a:spcAft>
                <a:spcPts val="2400"/>
              </a:spcAft>
            </a:pPr>
            <a:r>
              <a:rPr lang="en-GB" dirty="0">
                <a:latin typeface="Arial Narrow" panose="020B0606020202030204" pitchFamily="34" charset="0"/>
              </a:rPr>
              <a:t>A product of neoliberalism and one of its main characteristics:</a:t>
            </a:r>
          </a:p>
          <a:p>
            <a:pPr lvl="1">
              <a:lnSpc>
                <a:spcPct val="114000"/>
              </a:lnSpc>
              <a:spcBef>
                <a:spcPts val="0"/>
              </a:spcBef>
              <a:spcAft>
                <a:spcPts val="2400"/>
              </a:spcAft>
            </a:pPr>
            <a:r>
              <a:rPr lang="en-GB" dirty="0">
                <a:latin typeface="Arial Narrow" panose="020B0606020202030204" pitchFamily="34" charset="0"/>
              </a:rPr>
              <a:t>Crises paid for by severe social austerity (cuts in social expenditure, employment, real wages and variations regarding monetary policy – from tight controls to quantitative easing and back). Social austerity cuts “social obligations of capital” (such as taxes and commitments to social protection and decent labour conditions), balances the deficit while enabling the government to focus on rescuing financial markets and institutions, and creates new profit opportunities by privatising and outsourcing social services (in health, education, social security, and so on).</a:t>
            </a:r>
          </a:p>
          <a:p>
            <a:pPr lvl="1">
              <a:lnSpc>
                <a:spcPct val="114000"/>
              </a:lnSpc>
              <a:spcBef>
                <a:spcPts val="0"/>
              </a:spcBef>
              <a:spcAft>
                <a:spcPts val="2400"/>
              </a:spcAft>
            </a:pPr>
            <a:r>
              <a:rPr lang="en-GB" dirty="0">
                <a:latin typeface="Arial Narrow" panose="020B0606020202030204" pitchFamily="34" charset="0"/>
              </a:rPr>
              <a:t>Expansion of the credit economy (credit cards, for example) to compensate for falling demand associated with stagnation in employment and real wages (please, watch this video online </a:t>
            </a:r>
            <a:r>
              <a:rPr lang="en-GB" dirty="0">
                <a:latin typeface="Arial Narrow" panose="020B0606020202030204" pitchFamily="34" charset="0"/>
                <a:hlinkClick r:id="rId2"/>
              </a:rPr>
              <a:t>https://www.youtube.com/watch?v=qOP2V_np2c0</a:t>
            </a:r>
            <a:r>
              <a:rPr lang="en-GB" dirty="0">
                <a:latin typeface="Arial Narrow" panose="020B0606020202030204" pitchFamily="34" charset="0"/>
              </a:rPr>
              <a:t>) </a:t>
            </a:r>
          </a:p>
          <a:p>
            <a:pPr lvl="1">
              <a:lnSpc>
                <a:spcPct val="114000"/>
              </a:lnSpc>
              <a:spcBef>
                <a:spcPts val="0"/>
              </a:spcBef>
              <a:spcAft>
                <a:spcPts val="2400"/>
              </a:spcAft>
            </a:pPr>
            <a:r>
              <a:rPr lang="en-GB" dirty="0">
                <a:latin typeface="Arial Narrow" panose="020B0606020202030204" pitchFamily="34" charset="0"/>
              </a:rPr>
              <a:t>Increasing risks and debt, coupled with public guarantees, public subsidies and increased public exposure to private debt </a:t>
            </a:r>
          </a:p>
          <a:p>
            <a:pPr lvl="1">
              <a:lnSpc>
                <a:spcPct val="114000"/>
              </a:lnSpc>
              <a:spcBef>
                <a:spcPts val="0"/>
              </a:spcBef>
              <a:spcAft>
                <a:spcPts val="2400"/>
              </a:spcAft>
            </a:pPr>
            <a:r>
              <a:rPr lang="en-GB" dirty="0">
                <a:latin typeface="Arial Narrow" panose="020B0606020202030204" pitchFamily="34" charset="0"/>
              </a:rPr>
              <a:t>International competition for access to highly concentrated and centralized finance, which promotes product diversification as a way to maximise market dominance and profits.</a:t>
            </a:r>
          </a:p>
        </p:txBody>
      </p:sp>
    </p:spTree>
    <p:extLst>
      <p:ext uri="{BB962C8B-B14F-4D97-AF65-F5344CB8AC3E}">
        <p14:creationId xmlns:p14="http://schemas.microsoft.com/office/powerpoint/2010/main" val="2696479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67" y="169649"/>
            <a:ext cx="11777241" cy="601316"/>
          </a:xfrm>
        </p:spPr>
        <p:txBody>
          <a:bodyPr>
            <a:normAutofit/>
          </a:bodyPr>
          <a:lstStyle/>
          <a:p>
            <a:r>
              <a:rPr lang="en-GB" sz="2800" b="1" dirty="0">
                <a:solidFill>
                  <a:srgbClr val="C00000"/>
                </a:solidFill>
                <a:latin typeface="Arial Narrow" panose="020B0606020202030204" pitchFamily="34" charset="0"/>
              </a:rPr>
              <a:t>Social Costs of financialization – global </a:t>
            </a:r>
          </a:p>
        </p:txBody>
      </p:sp>
      <p:sp>
        <p:nvSpPr>
          <p:cNvPr id="3" name="Content Placeholder 2"/>
          <p:cNvSpPr>
            <a:spLocks noGrp="1"/>
          </p:cNvSpPr>
          <p:nvPr>
            <p:ph idx="1"/>
          </p:nvPr>
        </p:nvSpPr>
        <p:spPr>
          <a:xfrm>
            <a:off x="243067" y="833718"/>
            <a:ext cx="11777241" cy="5821725"/>
          </a:xfrm>
        </p:spPr>
        <p:txBody>
          <a:bodyPr>
            <a:normAutofit fontScale="77500" lnSpcReduction="20000"/>
          </a:bodyPr>
          <a:lstStyle/>
          <a:p>
            <a:pPr>
              <a:lnSpc>
                <a:spcPct val="114000"/>
              </a:lnSpc>
              <a:spcBef>
                <a:spcPts val="0"/>
              </a:spcBef>
              <a:spcAft>
                <a:spcPts val="2400"/>
              </a:spcAft>
            </a:pPr>
            <a:r>
              <a:rPr lang="en-GB" dirty="0">
                <a:latin typeface="Arial Narrow" panose="020B0606020202030204" pitchFamily="34" charset="0"/>
              </a:rPr>
              <a:t>Concentration and centralization of finance and income (example of the US):</a:t>
            </a:r>
          </a:p>
          <a:p>
            <a:pPr lvl="1">
              <a:lnSpc>
                <a:spcPct val="114000"/>
              </a:lnSpc>
              <a:spcBef>
                <a:spcPts val="0"/>
              </a:spcBef>
              <a:spcAft>
                <a:spcPts val="2400"/>
              </a:spcAft>
            </a:pPr>
            <a:r>
              <a:rPr lang="en-GB" dirty="0">
                <a:latin typeface="Arial Narrow" panose="020B0606020202030204" pitchFamily="34" charset="0"/>
              </a:rPr>
              <a:t>40 major banks before the crisis merged into 4 even bigger banks (JP Morgan, Chase, Bank of America and Wells Fargo)</a:t>
            </a:r>
          </a:p>
          <a:p>
            <a:pPr lvl="1">
              <a:lnSpc>
                <a:spcPct val="114000"/>
              </a:lnSpc>
              <a:spcBef>
                <a:spcPts val="0"/>
              </a:spcBef>
              <a:spcAft>
                <a:spcPts val="2400"/>
              </a:spcAft>
            </a:pPr>
            <a:r>
              <a:rPr lang="en-GB" dirty="0">
                <a:latin typeface="Arial Narrow" panose="020B0606020202030204" pitchFamily="34" charset="0"/>
              </a:rPr>
              <a:t>Their major shareholders are the same giant of finance (Black Rock, Vanguard and State Street), which are also the major shareholders in 40% of the companies quoted in the stock exchange, which represents 80% of the US economy</a:t>
            </a:r>
          </a:p>
          <a:p>
            <a:pPr>
              <a:lnSpc>
                <a:spcPct val="114000"/>
              </a:lnSpc>
              <a:spcBef>
                <a:spcPts val="0"/>
              </a:spcBef>
              <a:spcAft>
                <a:spcPts val="2400"/>
              </a:spcAft>
            </a:pPr>
            <a:r>
              <a:rPr lang="en-GB" dirty="0">
                <a:latin typeface="Arial Narrow" panose="020B0606020202030204" pitchFamily="34" charset="0"/>
              </a:rPr>
              <a:t>Control of financial assets by the richest families: 80% of the financial assets in Hong Kong, 76% in Malaysia, 48% in Singapore, 47% in Philippines, 34% in Portugal, 29% in France and in Switzerland belong to the 15 richest families, and in Sweden, 63% belong to the 2 richest families.</a:t>
            </a:r>
          </a:p>
          <a:p>
            <a:pPr>
              <a:lnSpc>
                <a:spcPct val="114000"/>
              </a:lnSpc>
              <a:spcBef>
                <a:spcPts val="0"/>
              </a:spcBef>
              <a:spcAft>
                <a:spcPts val="2400"/>
              </a:spcAft>
            </a:pPr>
            <a:r>
              <a:rPr lang="en-GB" dirty="0">
                <a:latin typeface="Arial Narrow" panose="020B0606020202030204" pitchFamily="34" charset="0"/>
              </a:rPr>
              <a:t>Control of the process of capital accumulation by fictitious capital, more volatile and speculative economy and contraction of employment and real investment as proportion of surplus.</a:t>
            </a:r>
          </a:p>
          <a:p>
            <a:pPr>
              <a:lnSpc>
                <a:spcPct val="114000"/>
              </a:lnSpc>
              <a:spcBef>
                <a:spcPts val="0"/>
              </a:spcBef>
              <a:spcAft>
                <a:spcPts val="2400"/>
              </a:spcAft>
            </a:pPr>
            <a:r>
              <a:rPr lang="en-GB" dirty="0">
                <a:latin typeface="Arial Narrow" panose="020B0606020202030204" pitchFamily="34" charset="0"/>
              </a:rPr>
              <a:t>Submission of state policy and finances to the interests of the financial markets and reduction of the ability of the state to pursue broader economic and social policies (for example, the role of sovereign debt)</a:t>
            </a:r>
          </a:p>
        </p:txBody>
      </p:sp>
    </p:spTree>
    <p:extLst>
      <p:ext uri="{BB962C8B-B14F-4D97-AF65-F5344CB8AC3E}">
        <p14:creationId xmlns:p14="http://schemas.microsoft.com/office/powerpoint/2010/main" val="3840971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68" y="295155"/>
            <a:ext cx="11777241" cy="665544"/>
          </a:xfrm>
        </p:spPr>
        <p:txBody>
          <a:bodyPr>
            <a:normAutofit/>
          </a:bodyPr>
          <a:lstStyle/>
          <a:p>
            <a:r>
              <a:rPr lang="en-GB" sz="2800" b="1" dirty="0">
                <a:solidFill>
                  <a:srgbClr val="C00000"/>
                </a:solidFill>
                <a:latin typeface="Arial Narrow" panose="020B0606020202030204" pitchFamily="34" charset="0"/>
              </a:rPr>
              <a:t>Summary</a:t>
            </a:r>
          </a:p>
        </p:txBody>
      </p:sp>
      <p:sp>
        <p:nvSpPr>
          <p:cNvPr id="3" name="Content Placeholder 2"/>
          <p:cNvSpPr>
            <a:spLocks noGrp="1"/>
          </p:cNvSpPr>
          <p:nvPr>
            <p:ph idx="1"/>
          </p:nvPr>
        </p:nvSpPr>
        <p:spPr>
          <a:xfrm>
            <a:off x="243067" y="1006998"/>
            <a:ext cx="11777241" cy="5648446"/>
          </a:xfrm>
        </p:spPr>
        <p:txBody>
          <a:bodyPr>
            <a:normAutofit/>
          </a:bodyPr>
          <a:lstStyle/>
          <a:p>
            <a:pPr>
              <a:lnSpc>
                <a:spcPct val="114000"/>
              </a:lnSpc>
              <a:spcBef>
                <a:spcPts val="0"/>
              </a:spcBef>
              <a:spcAft>
                <a:spcPts val="2400"/>
              </a:spcAft>
            </a:pPr>
            <a:r>
              <a:rPr lang="en-GB" dirty="0">
                <a:latin typeface="Arial Narrow" panose="020B0606020202030204" pitchFamily="34" charset="0"/>
              </a:rPr>
              <a:t>Extensive and intensive accumulation of fictitious capital, this is, the increase in scale, scope and prevalence of financial capital, which is then deployed to create more financial capital, independently of any productive application of such capital, and without consideration about the implications of such process of accumulation on the real economy, employment, distribution and work and living conditions.</a:t>
            </a:r>
          </a:p>
          <a:p>
            <a:pPr>
              <a:lnSpc>
                <a:spcPct val="114000"/>
              </a:lnSpc>
              <a:spcBef>
                <a:spcPts val="0"/>
              </a:spcBef>
              <a:spcAft>
                <a:spcPts val="2400"/>
              </a:spcAft>
            </a:pPr>
            <a:r>
              <a:rPr lang="en-GB" dirty="0">
                <a:latin typeface="Arial Narrow" panose="020B0606020202030204" pitchFamily="34" charset="0"/>
              </a:rPr>
              <a:t>Interest bearing capital can control assets (such as firms) but also what/how such firms do and how financial capital is deployed.</a:t>
            </a:r>
          </a:p>
        </p:txBody>
      </p:sp>
    </p:spTree>
    <p:extLst>
      <p:ext uri="{BB962C8B-B14F-4D97-AF65-F5344CB8AC3E}">
        <p14:creationId xmlns:p14="http://schemas.microsoft.com/office/powerpoint/2010/main" val="141946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68" y="295155"/>
            <a:ext cx="11777241" cy="665544"/>
          </a:xfrm>
        </p:spPr>
        <p:txBody>
          <a:bodyPr>
            <a:normAutofit/>
          </a:bodyPr>
          <a:lstStyle/>
          <a:p>
            <a:r>
              <a:rPr lang="en-GB" sz="2800" b="1" dirty="0">
                <a:solidFill>
                  <a:srgbClr val="C00000"/>
                </a:solidFill>
                <a:latin typeface="Arial Narrow" panose="020B0606020202030204" pitchFamily="34" charset="0"/>
              </a:rPr>
              <a:t>Summary</a:t>
            </a:r>
          </a:p>
        </p:txBody>
      </p:sp>
      <p:sp>
        <p:nvSpPr>
          <p:cNvPr id="3" name="Content Placeholder 2"/>
          <p:cNvSpPr>
            <a:spLocks noGrp="1"/>
          </p:cNvSpPr>
          <p:nvPr>
            <p:ph idx="1"/>
          </p:nvPr>
        </p:nvSpPr>
        <p:spPr>
          <a:xfrm>
            <a:off x="243067" y="1006998"/>
            <a:ext cx="11777241" cy="5648446"/>
          </a:xfrm>
        </p:spPr>
        <p:txBody>
          <a:bodyPr>
            <a:normAutofit/>
          </a:bodyPr>
          <a:lstStyle/>
          <a:p>
            <a:pPr>
              <a:lnSpc>
                <a:spcPct val="114000"/>
              </a:lnSpc>
              <a:spcBef>
                <a:spcPts val="0"/>
              </a:spcBef>
              <a:spcAft>
                <a:spcPts val="2400"/>
              </a:spcAft>
            </a:pPr>
            <a:r>
              <a:rPr lang="en-GB" dirty="0">
                <a:latin typeface="Arial Narrow" panose="020B0606020202030204" pitchFamily="34" charset="0"/>
              </a:rPr>
              <a:t>Examples over the last 4 decades: (</a:t>
            </a:r>
            <a:r>
              <a:rPr lang="en-GB" dirty="0" err="1">
                <a:latin typeface="Arial Narrow" panose="020B0606020202030204" pitchFamily="34" charset="0"/>
              </a:rPr>
              <a:t>i</a:t>
            </a:r>
            <a:r>
              <a:rPr lang="en-GB" dirty="0">
                <a:latin typeface="Arial Narrow" panose="020B0606020202030204" pitchFamily="34" charset="0"/>
              </a:rPr>
              <a:t>) financial transactions share of profits of non-financial organizations increased from 5% to &gt; 45% (so that real investment and employment fell); (ii) weight of finance in global GDP trebled (why do we need 3 times more financial services for the same real transactions?); (iii) increased role for offshores and fiscal heavens.</a:t>
            </a:r>
          </a:p>
          <a:p>
            <a:pPr>
              <a:lnSpc>
                <a:spcPct val="114000"/>
              </a:lnSpc>
              <a:spcBef>
                <a:spcPts val="0"/>
              </a:spcBef>
              <a:spcAft>
                <a:spcPts val="2400"/>
              </a:spcAft>
            </a:pPr>
            <a:r>
              <a:rPr lang="en-GB" dirty="0">
                <a:latin typeface="Arial Narrow" panose="020B0606020202030204" pitchFamily="34" charset="0"/>
              </a:rPr>
              <a:t>A product of neoliberalism and one of its main characteristics, namely of extensive deregulation and liberalization, expansion of commoditization and profit opportunities through society, increased role of the state to guarantee and be exposed to private debt, and international competition for access to increasingly more complex, concentrated and centralized finance.</a:t>
            </a:r>
          </a:p>
        </p:txBody>
      </p:sp>
    </p:spTree>
    <p:extLst>
      <p:ext uri="{BB962C8B-B14F-4D97-AF65-F5344CB8AC3E}">
        <p14:creationId xmlns:p14="http://schemas.microsoft.com/office/powerpoint/2010/main" val="3304638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68" y="295155"/>
            <a:ext cx="11777241" cy="665544"/>
          </a:xfrm>
        </p:spPr>
        <p:txBody>
          <a:bodyPr>
            <a:normAutofit/>
          </a:bodyPr>
          <a:lstStyle/>
          <a:p>
            <a:r>
              <a:rPr lang="en-GB" sz="2800" b="1" dirty="0">
                <a:solidFill>
                  <a:srgbClr val="C00000"/>
                </a:solidFill>
                <a:latin typeface="Arial Narrow" panose="020B0606020202030204" pitchFamily="34" charset="0"/>
              </a:rPr>
              <a:t>Summary</a:t>
            </a:r>
          </a:p>
        </p:txBody>
      </p:sp>
      <p:sp>
        <p:nvSpPr>
          <p:cNvPr id="3" name="Content Placeholder 2"/>
          <p:cNvSpPr>
            <a:spLocks noGrp="1"/>
          </p:cNvSpPr>
          <p:nvPr>
            <p:ph idx="1"/>
          </p:nvPr>
        </p:nvSpPr>
        <p:spPr>
          <a:xfrm>
            <a:off x="243067" y="1006998"/>
            <a:ext cx="11777241" cy="5648446"/>
          </a:xfrm>
        </p:spPr>
        <p:txBody>
          <a:bodyPr>
            <a:normAutofit/>
          </a:bodyPr>
          <a:lstStyle/>
          <a:p>
            <a:pPr>
              <a:lnSpc>
                <a:spcPct val="114000"/>
              </a:lnSpc>
              <a:spcBef>
                <a:spcPts val="0"/>
              </a:spcBef>
              <a:spcAft>
                <a:spcPts val="2400"/>
              </a:spcAft>
            </a:pPr>
            <a:r>
              <a:rPr lang="en-GB" dirty="0">
                <a:latin typeface="Arial Narrow" panose="020B0606020202030204" pitchFamily="34" charset="0"/>
              </a:rPr>
              <a:t>High social costs for private gain, and expansion and increased intensity of control of public policy and finances by speculative financial markets.</a:t>
            </a:r>
          </a:p>
          <a:p>
            <a:pPr>
              <a:lnSpc>
                <a:spcPct val="114000"/>
              </a:lnSpc>
              <a:spcBef>
                <a:spcPts val="0"/>
              </a:spcBef>
              <a:spcAft>
                <a:spcPts val="2400"/>
              </a:spcAft>
            </a:pPr>
            <a:r>
              <a:rPr lang="en-GB" dirty="0">
                <a:latin typeface="Arial Narrow" panose="020B0606020202030204" pitchFamily="34" charset="0"/>
              </a:rPr>
              <a:t>Global crisis paid for by severe social austerity, AND social austerity as new opportunities for expansion of capital – cuts “social obligations”, enables the government to focus on rescuing financial markets and creates new profit opportunities by commoditization of public services.</a:t>
            </a:r>
          </a:p>
        </p:txBody>
      </p:sp>
    </p:spTree>
    <p:extLst>
      <p:ext uri="{BB962C8B-B14F-4D97-AF65-F5344CB8AC3E}">
        <p14:creationId xmlns:p14="http://schemas.microsoft.com/office/powerpoint/2010/main" val="760659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3" y="283581"/>
            <a:ext cx="11696218" cy="671330"/>
          </a:xfrm>
        </p:spPr>
        <p:txBody>
          <a:bodyPr>
            <a:normAutofit/>
          </a:bodyPr>
          <a:lstStyle/>
          <a:p>
            <a:r>
              <a:rPr lang="pt-PT" sz="2800" b="1" dirty="0" err="1">
                <a:solidFill>
                  <a:srgbClr val="C00000"/>
                </a:solidFill>
                <a:latin typeface="Arial Narrow" panose="020B0606020202030204" pitchFamily="34" charset="0"/>
              </a:rPr>
              <a:t>Bibliography</a:t>
            </a:r>
            <a:endParaRPr lang="en-GB" sz="2800" b="1" dirty="0">
              <a:solidFill>
                <a:srgbClr val="C00000"/>
              </a:solidFill>
              <a:latin typeface="Arial Narrow" panose="020B0606020202030204" pitchFamily="34" charset="0"/>
            </a:endParaRPr>
          </a:p>
        </p:txBody>
      </p:sp>
      <p:sp>
        <p:nvSpPr>
          <p:cNvPr id="3" name="Content Placeholder 2"/>
          <p:cNvSpPr>
            <a:spLocks noGrp="1"/>
          </p:cNvSpPr>
          <p:nvPr>
            <p:ph idx="1"/>
          </p:nvPr>
        </p:nvSpPr>
        <p:spPr>
          <a:xfrm>
            <a:off x="254643" y="1186404"/>
            <a:ext cx="11696218" cy="5370653"/>
          </a:xfrm>
        </p:spPr>
        <p:txBody>
          <a:bodyPr>
            <a:normAutofit/>
          </a:bodyPr>
          <a:lstStyle/>
          <a:p>
            <a:pPr>
              <a:lnSpc>
                <a:spcPct val="107000"/>
              </a:lnSpc>
              <a:spcAft>
                <a:spcPts val="800"/>
              </a:spcAft>
            </a:pPr>
            <a:r>
              <a:rPr lang="pt-PT" sz="2400" dirty="0" err="1">
                <a:latin typeface="Arial Narrow" panose="020B0606020202030204" pitchFamily="34" charset="0"/>
                <a:ea typeface="Calibri" panose="020F0502020204030204" pitchFamily="34" charset="0"/>
                <a:cs typeface="Times New Roman" panose="02020603050405020304" pitchFamily="18" charset="0"/>
              </a:rPr>
              <a:t>Duménil</a:t>
            </a:r>
            <a:r>
              <a:rPr lang="pt-PT" sz="2400" dirty="0">
                <a:latin typeface="Arial Narrow" panose="020B0606020202030204" pitchFamily="34" charset="0"/>
                <a:ea typeface="Calibri" panose="020F0502020204030204" pitchFamily="34" charset="0"/>
                <a:cs typeface="Times New Roman" panose="02020603050405020304" pitchFamily="18" charset="0"/>
              </a:rPr>
              <a:t>, G. </a:t>
            </a:r>
            <a:r>
              <a:rPr lang="pt-PT" sz="2400" dirty="0" err="1">
                <a:latin typeface="Arial Narrow" panose="020B0606020202030204" pitchFamily="34" charset="0"/>
                <a:ea typeface="Calibri" panose="020F0502020204030204" pitchFamily="34" charset="0"/>
                <a:cs typeface="Times New Roman" panose="02020603050405020304" pitchFamily="18" charset="0"/>
              </a:rPr>
              <a:t>and</a:t>
            </a:r>
            <a:r>
              <a:rPr lang="pt-PT" sz="2400" dirty="0">
                <a:latin typeface="Arial Narrow" panose="020B0606020202030204" pitchFamily="34" charset="0"/>
                <a:ea typeface="Calibri" panose="020F0502020204030204" pitchFamily="34" charset="0"/>
                <a:cs typeface="Times New Roman" panose="02020603050405020304" pitchFamily="18" charset="0"/>
              </a:rPr>
              <a:t> D. Levy. 2012. </a:t>
            </a:r>
            <a:r>
              <a:rPr lang="pt-PT" sz="2400" dirty="0" err="1">
                <a:latin typeface="Arial Narrow" panose="020B0606020202030204" pitchFamily="34" charset="0"/>
                <a:ea typeface="Calibri" panose="020F0502020204030204" pitchFamily="34" charset="0"/>
                <a:cs typeface="Times New Roman" panose="02020603050405020304" pitchFamily="18" charset="0"/>
              </a:rPr>
              <a:t>Neoliberalism</a:t>
            </a:r>
            <a:r>
              <a:rPr lang="pt-PT" sz="2400" dirty="0">
                <a:latin typeface="Arial Narrow" panose="020B0606020202030204" pitchFamily="34" charset="0"/>
                <a:ea typeface="Calibri" panose="020F0502020204030204" pitchFamily="34" charset="0"/>
                <a:cs typeface="Times New Roman" panose="02020603050405020304" pitchFamily="18" charset="0"/>
              </a:rPr>
              <a:t>. In Fine, B. </a:t>
            </a:r>
            <a:r>
              <a:rPr lang="pt-PT" sz="2400" dirty="0" err="1">
                <a:latin typeface="Arial Narrow" panose="020B0606020202030204" pitchFamily="34" charset="0"/>
                <a:ea typeface="Calibri" panose="020F0502020204030204" pitchFamily="34" charset="0"/>
                <a:cs typeface="Times New Roman" panose="02020603050405020304" pitchFamily="18" charset="0"/>
              </a:rPr>
              <a:t>and</a:t>
            </a:r>
            <a:r>
              <a:rPr lang="pt-PT" sz="2400" dirty="0">
                <a:latin typeface="Arial Narrow" panose="020B0606020202030204" pitchFamily="34" charset="0"/>
                <a:ea typeface="Calibri" panose="020F0502020204030204" pitchFamily="34" charset="0"/>
                <a:cs typeface="Times New Roman" panose="02020603050405020304" pitchFamily="18" charset="0"/>
              </a:rPr>
              <a:t> A. </a:t>
            </a:r>
            <a:r>
              <a:rPr lang="pt-PT" sz="2400" dirty="0" err="1">
                <a:latin typeface="Arial Narrow" panose="020B0606020202030204" pitchFamily="34" charset="0"/>
                <a:ea typeface="Calibri" panose="020F0502020204030204" pitchFamily="34" charset="0"/>
                <a:cs typeface="Times New Roman" panose="02020603050405020304" pitchFamily="18" charset="0"/>
              </a:rPr>
              <a:t>Saad</a:t>
            </a:r>
            <a:r>
              <a:rPr lang="pt-PT" sz="2400" dirty="0">
                <a:latin typeface="Arial Narrow" panose="020B0606020202030204" pitchFamily="34" charset="0"/>
                <a:ea typeface="Calibri" panose="020F0502020204030204" pitchFamily="34" charset="0"/>
                <a:cs typeface="Times New Roman" panose="02020603050405020304" pitchFamily="18" charset="0"/>
              </a:rPr>
              <a:t>-Filho. </a:t>
            </a:r>
            <a:r>
              <a:rPr lang="pt-PT" sz="2400" dirty="0" err="1">
                <a:latin typeface="Arial Narrow" panose="020B0606020202030204" pitchFamily="34" charset="0"/>
                <a:ea typeface="Calibri" panose="020F0502020204030204" pitchFamily="34" charset="0"/>
                <a:cs typeface="Times New Roman" panose="02020603050405020304" pitchFamily="18" charset="0"/>
              </a:rPr>
              <a:t>The</a:t>
            </a:r>
            <a:r>
              <a:rPr lang="pt-PT" sz="2400" dirty="0">
                <a:latin typeface="Arial Narrow" panose="020B0606020202030204" pitchFamily="34" charset="0"/>
                <a:ea typeface="Calibri" panose="020F0502020204030204" pitchFamily="34" charset="0"/>
                <a:cs typeface="Times New Roman" panose="02020603050405020304" pitchFamily="18" charset="0"/>
              </a:rPr>
              <a:t> Elgar </a:t>
            </a:r>
            <a:r>
              <a:rPr lang="pt-PT" sz="2400" dirty="0" err="1">
                <a:latin typeface="Arial Narrow" panose="020B0606020202030204" pitchFamily="34" charset="0"/>
                <a:ea typeface="Calibri" panose="020F0502020204030204" pitchFamily="34" charset="0"/>
                <a:cs typeface="Times New Roman" panose="02020603050405020304" pitchFamily="18" charset="0"/>
              </a:rPr>
              <a:t>Companion</a:t>
            </a:r>
            <a:r>
              <a:rPr lang="pt-PT" sz="2400" dirty="0">
                <a:latin typeface="Arial Narrow" panose="020B0606020202030204" pitchFamily="34" charset="0"/>
                <a:ea typeface="Calibri" panose="020F0502020204030204" pitchFamily="34" charset="0"/>
                <a:cs typeface="Times New Roman" panose="02020603050405020304" pitchFamily="18" charset="0"/>
              </a:rPr>
              <a:t> to </a:t>
            </a:r>
            <a:r>
              <a:rPr lang="pt-PT" sz="2400" dirty="0" err="1">
                <a:latin typeface="Arial Narrow" panose="020B0606020202030204" pitchFamily="34" charset="0"/>
                <a:ea typeface="Calibri" panose="020F0502020204030204" pitchFamily="34" charset="0"/>
                <a:cs typeface="Times New Roman" panose="02020603050405020304" pitchFamily="18" charset="0"/>
              </a:rPr>
              <a:t>Marxist</a:t>
            </a:r>
            <a:r>
              <a:rPr lang="pt-PT" sz="2400" dirty="0">
                <a:latin typeface="Arial Narrow" panose="020B0606020202030204" pitchFamily="34" charset="0"/>
                <a:ea typeface="Calibri" panose="020F0502020204030204" pitchFamily="34" charset="0"/>
                <a:cs typeface="Times New Roman" panose="02020603050405020304" pitchFamily="18" charset="0"/>
              </a:rPr>
              <a:t> </a:t>
            </a:r>
            <a:r>
              <a:rPr lang="pt-PT" sz="2400" dirty="0" err="1">
                <a:latin typeface="Arial Narrow" panose="020B0606020202030204" pitchFamily="34" charset="0"/>
                <a:ea typeface="Calibri" panose="020F0502020204030204" pitchFamily="34" charset="0"/>
                <a:cs typeface="Times New Roman" panose="02020603050405020304" pitchFamily="18" charset="0"/>
              </a:rPr>
              <a:t>Economics</a:t>
            </a:r>
            <a:r>
              <a:rPr lang="pt-PT" sz="2400" dirty="0">
                <a:latin typeface="Arial Narrow" panose="020B0606020202030204" pitchFamily="34" charset="0"/>
                <a:ea typeface="Calibri" panose="020F0502020204030204" pitchFamily="34" charset="0"/>
                <a:cs typeface="Times New Roman" panose="02020603050405020304" pitchFamily="18" charset="0"/>
              </a:rPr>
              <a:t>. Edward Elgar: </a:t>
            </a:r>
            <a:r>
              <a:rPr lang="pt-PT" sz="2400" dirty="0" err="1">
                <a:latin typeface="Arial Narrow" panose="020B0606020202030204" pitchFamily="34" charset="0"/>
                <a:ea typeface="Calibri" panose="020F0502020204030204" pitchFamily="34" charset="0"/>
                <a:cs typeface="Times New Roman" panose="02020603050405020304" pitchFamily="18" charset="0"/>
              </a:rPr>
              <a:t>Cheltenham</a:t>
            </a:r>
            <a:r>
              <a:rPr lang="pt-PT" sz="2400" dirty="0">
                <a:latin typeface="Arial Narrow" panose="020B0606020202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pt-PT" sz="2400" dirty="0" err="1">
                <a:latin typeface="Arial Narrow" panose="020B0606020202030204" pitchFamily="34" charset="0"/>
                <a:ea typeface="Calibri" panose="020F0502020204030204" pitchFamily="34" charset="0"/>
                <a:cs typeface="Times New Roman" panose="02020603050405020304" pitchFamily="18" charset="0"/>
              </a:rPr>
              <a:t>Harvey</a:t>
            </a:r>
            <a:r>
              <a:rPr lang="pt-PT" sz="2400" dirty="0">
                <a:latin typeface="Arial Narrow" panose="020B0606020202030204" pitchFamily="34" charset="0"/>
                <a:ea typeface="Calibri" panose="020F0502020204030204" pitchFamily="34" charset="0"/>
                <a:cs typeface="Times New Roman" panose="02020603050405020304" pitchFamily="18" charset="0"/>
              </a:rPr>
              <a:t>, D. 2007. A </a:t>
            </a:r>
            <a:r>
              <a:rPr lang="pt-PT" sz="2400" dirty="0" err="1">
                <a:latin typeface="Arial Narrow" panose="020B0606020202030204" pitchFamily="34" charset="0"/>
                <a:ea typeface="Calibri" panose="020F0502020204030204" pitchFamily="34" charset="0"/>
                <a:cs typeface="Times New Roman" panose="02020603050405020304" pitchFamily="18" charset="0"/>
              </a:rPr>
              <a:t>Brief</a:t>
            </a:r>
            <a:r>
              <a:rPr lang="pt-PT" sz="2400" dirty="0">
                <a:latin typeface="Arial Narrow" panose="020B0606020202030204" pitchFamily="34" charset="0"/>
                <a:ea typeface="Calibri" panose="020F0502020204030204" pitchFamily="34" charset="0"/>
                <a:cs typeface="Times New Roman" panose="02020603050405020304" pitchFamily="18" charset="0"/>
              </a:rPr>
              <a:t> </a:t>
            </a:r>
            <a:r>
              <a:rPr lang="pt-PT" sz="2400" dirty="0" err="1">
                <a:latin typeface="Arial Narrow" panose="020B0606020202030204" pitchFamily="34" charset="0"/>
                <a:ea typeface="Calibri" panose="020F0502020204030204" pitchFamily="34" charset="0"/>
                <a:cs typeface="Times New Roman" panose="02020603050405020304" pitchFamily="18" charset="0"/>
              </a:rPr>
              <a:t>History</a:t>
            </a:r>
            <a:r>
              <a:rPr lang="pt-PT" sz="2400" dirty="0">
                <a:latin typeface="Arial Narrow" panose="020B0606020202030204" pitchFamily="34" charset="0"/>
                <a:ea typeface="Calibri" panose="020F0502020204030204" pitchFamily="34" charset="0"/>
                <a:cs typeface="Times New Roman" panose="02020603050405020304" pitchFamily="18" charset="0"/>
              </a:rPr>
              <a:t> </a:t>
            </a:r>
            <a:r>
              <a:rPr lang="pt-PT" sz="2400" dirty="0" err="1">
                <a:latin typeface="Arial Narrow" panose="020B0606020202030204" pitchFamily="34" charset="0"/>
                <a:ea typeface="Calibri" panose="020F0502020204030204" pitchFamily="34" charset="0"/>
                <a:cs typeface="Times New Roman" panose="02020603050405020304" pitchFamily="18" charset="0"/>
              </a:rPr>
              <a:t>of</a:t>
            </a:r>
            <a:r>
              <a:rPr lang="pt-PT" sz="2400" dirty="0">
                <a:latin typeface="Arial Narrow" panose="020B0606020202030204" pitchFamily="34" charset="0"/>
                <a:ea typeface="Calibri" panose="020F0502020204030204" pitchFamily="34" charset="0"/>
                <a:cs typeface="Times New Roman" panose="02020603050405020304" pitchFamily="18" charset="0"/>
              </a:rPr>
              <a:t> </a:t>
            </a:r>
            <a:r>
              <a:rPr lang="pt-PT" sz="2400" dirty="0" err="1">
                <a:latin typeface="Arial Narrow" panose="020B0606020202030204" pitchFamily="34" charset="0"/>
                <a:ea typeface="Calibri" panose="020F0502020204030204" pitchFamily="34" charset="0"/>
                <a:cs typeface="Times New Roman" panose="02020603050405020304" pitchFamily="18" charset="0"/>
              </a:rPr>
              <a:t>Neoliberalism</a:t>
            </a:r>
            <a:r>
              <a:rPr lang="pt-PT" sz="2400" dirty="0">
                <a:latin typeface="Arial Narrow" panose="020B0606020202030204" pitchFamily="34" charset="0"/>
                <a:ea typeface="Calibri" panose="020F0502020204030204" pitchFamily="34" charset="0"/>
                <a:cs typeface="Times New Roman" panose="02020603050405020304" pitchFamily="18" charset="0"/>
              </a:rPr>
              <a:t>. Oxford </a:t>
            </a:r>
            <a:r>
              <a:rPr lang="pt-PT" sz="2400" dirty="0" err="1">
                <a:latin typeface="Arial Narrow" panose="020B0606020202030204" pitchFamily="34" charset="0"/>
                <a:ea typeface="Calibri" panose="020F0502020204030204" pitchFamily="34" charset="0"/>
                <a:cs typeface="Times New Roman" panose="02020603050405020304" pitchFamily="18" charset="0"/>
              </a:rPr>
              <a:t>University</a:t>
            </a:r>
            <a:r>
              <a:rPr lang="pt-PT" sz="2400" dirty="0">
                <a:latin typeface="Arial Narrow" panose="020B0606020202030204" pitchFamily="34" charset="0"/>
                <a:ea typeface="Calibri" panose="020F0502020204030204" pitchFamily="34" charset="0"/>
                <a:cs typeface="Times New Roman" panose="02020603050405020304" pitchFamily="18" charset="0"/>
              </a:rPr>
              <a:t> </a:t>
            </a:r>
            <a:r>
              <a:rPr lang="pt-PT" sz="2400" dirty="0" err="1">
                <a:latin typeface="Arial Narrow" panose="020B0606020202030204" pitchFamily="34" charset="0"/>
                <a:ea typeface="Calibri" panose="020F0502020204030204" pitchFamily="34" charset="0"/>
                <a:cs typeface="Times New Roman" panose="02020603050405020304" pitchFamily="18" charset="0"/>
              </a:rPr>
              <a:t>Press</a:t>
            </a:r>
            <a:r>
              <a:rPr lang="pt-PT" sz="2400" dirty="0">
                <a:latin typeface="Arial Narrow" panose="020B0606020202030204" pitchFamily="34" charset="0"/>
                <a:ea typeface="Calibri" panose="020F0502020204030204" pitchFamily="34" charset="0"/>
                <a:cs typeface="Times New Roman" panose="02020603050405020304" pitchFamily="18" charset="0"/>
              </a:rPr>
              <a:t>: New York.</a:t>
            </a:r>
            <a:endParaRPr lang="en-GB" sz="2400"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err="1">
                <a:latin typeface="Arial Narrow" panose="020B0606020202030204" pitchFamily="34" charset="0"/>
                <a:ea typeface="Calibri" panose="020F0502020204030204" pitchFamily="34" charset="0"/>
                <a:cs typeface="Times New Roman" panose="02020603050405020304" pitchFamily="18" charset="0"/>
              </a:rPr>
              <a:t>Milonakis</a:t>
            </a:r>
            <a:r>
              <a:rPr lang="en-GB" sz="2400" dirty="0">
                <a:latin typeface="Arial Narrow" panose="020B0606020202030204" pitchFamily="34" charset="0"/>
                <a:ea typeface="Calibri" panose="020F0502020204030204" pitchFamily="34" charset="0"/>
                <a:cs typeface="Times New Roman" panose="02020603050405020304" pitchFamily="18" charset="0"/>
              </a:rPr>
              <a:t>. 2006. Pioneers of economic history. In </a:t>
            </a:r>
            <a:r>
              <a:rPr lang="en-GB" sz="2400" dirty="0" err="1">
                <a:latin typeface="Arial Narrow" panose="020B0606020202030204" pitchFamily="34" charset="0"/>
                <a:ea typeface="Calibri" panose="020F0502020204030204" pitchFamily="34" charset="0"/>
                <a:cs typeface="Times New Roman" panose="02020603050405020304" pitchFamily="18" charset="0"/>
              </a:rPr>
              <a:t>Jomo</a:t>
            </a:r>
            <a:r>
              <a:rPr lang="en-GB" sz="2400" dirty="0">
                <a:latin typeface="Arial Narrow" panose="020B0606020202030204" pitchFamily="34" charset="0"/>
                <a:ea typeface="Calibri" panose="020F0502020204030204" pitchFamily="34" charset="0"/>
                <a:cs typeface="Times New Roman" panose="02020603050405020304" pitchFamily="18" charset="0"/>
              </a:rPr>
              <a:t> and Fine (</a:t>
            </a:r>
            <a:r>
              <a:rPr lang="en-GB" sz="2400" dirty="0" err="1">
                <a:latin typeface="Arial Narrow" panose="020B0606020202030204" pitchFamily="34" charset="0"/>
                <a:ea typeface="Calibri" panose="020F0502020204030204" pitchFamily="34" charset="0"/>
                <a:cs typeface="Times New Roman" panose="02020603050405020304" pitchFamily="18" charset="0"/>
              </a:rPr>
              <a:t>eds</a:t>
            </a:r>
            <a:r>
              <a:rPr lang="en-GB" sz="2400" dirty="0">
                <a:latin typeface="Arial Narrow" panose="020B0606020202030204" pitchFamily="34" charset="0"/>
                <a:ea typeface="Calibri" panose="020F0502020204030204" pitchFamily="34" charset="0"/>
                <a:cs typeface="Times New Roman" panose="02020603050405020304" pitchFamily="18" charset="0"/>
              </a:rPr>
              <a:t>) The new development economics.</a:t>
            </a:r>
          </a:p>
          <a:p>
            <a:pPr>
              <a:lnSpc>
                <a:spcPct val="107000"/>
              </a:lnSpc>
              <a:spcAft>
                <a:spcPts val="800"/>
              </a:spcAft>
            </a:pPr>
            <a:r>
              <a:rPr lang="en-GB" sz="2400" dirty="0" err="1">
                <a:latin typeface="Arial Narrow" panose="020B0606020202030204" pitchFamily="34" charset="0"/>
                <a:cs typeface="Times New Roman" panose="02020603050405020304" pitchFamily="18" charset="0"/>
              </a:rPr>
              <a:t>Milonakis</a:t>
            </a:r>
            <a:r>
              <a:rPr lang="en-GB" sz="2400" dirty="0">
                <a:latin typeface="Arial Narrow" panose="020B0606020202030204" pitchFamily="34" charset="0"/>
                <a:cs typeface="Times New Roman" panose="02020603050405020304" pitchFamily="18" charset="0"/>
              </a:rPr>
              <a:t>, D. and B. Fine. 2009. From political economy to economics – method, the social and the historical in the evolution of economic theory</a:t>
            </a:r>
            <a:endParaRPr lang="en-GB" sz="2400" dirty="0">
              <a:latin typeface="Arial Narrow" panose="020B0606020202030204" pitchFamily="34" charset="0"/>
            </a:endParaRPr>
          </a:p>
          <a:p>
            <a:pPr>
              <a:lnSpc>
                <a:spcPct val="107000"/>
              </a:lnSpc>
              <a:spcAft>
                <a:spcPts val="800"/>
              </a:spcAft>
            </a:pPr>
            <a:r>
              <a:rPr lang="en-GB" sz="2400" dirty="0">
                <a:latin typeface="Arial Narrow" panose="020B0606020202030204" pitchFamily="34" charset="0"/>
                <a:ea typeface="Calibri" panose="020F0502020204030204" pitchFamily="34" charset="0"/>
                <a:cs typeface="Times New Roman" panose="02020603050405020304" pitchFamily="18" charset="0"/>
              </a:rPr>
              <a:t>Saad-Filho, Alfredo &amp; Deborah Johnston (editors). 2005. Neoliberalism – a critical reader. Pluto Press: London</a:t>
            </a:r>
          </a:p>
        </p:txBody>
      </p:sp>
    </p:spTree>
    <p:extLst>
      <p:ext uri="{BB962C8B-B14F-4D97-AF65-F5344CB8AC3E}">
        <p14:creationId xmlns:p14="http://schemas.microsoft.com/office/powerpoint/2010/main" val="3795040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CCC5-358C-44A3-9F1F-4DD0CCB471EF}"/>
              </a:ext>
            </a:extLst>
          </p:cNvPr>
          <p:cNvSpPr>
            <a:spLocks noGrp="1"/>
          </p:cNvSpPr>
          <p:nvPr>
            <p:ph type="title"/>
          </p:nvPr>
        </p:nvSpPr>
        <p:spPr>
          <a:xfrm>
            <a:off x="246529" y="201707"/>
            <a:ext cx="11703424" cy="672352"/>
          </a:xfrm>
        </p:spPr>
        <p:txBody>
          <a:bodyPr>
            <a:normAutofit/>
          </a:bodyPr>
          <a:lstStyle/>
          <a:p>
            <a:endParaRPr lang="pt-PT" sz="2800" b="1" dirty="0">
              <a:solidFill>
                <a:srgbClr val="C00000"/>
              </a:solidFill>
              <a:latin typeface="Arial Narrow" panose="020B0606020202030204" pitchFamily="34" charset="0"/>
            </a:endParaRPr>
          </a:p>
        </p:txBody>
      </p:sp>
      <p:sp>
        <p:nvSpPr>
          <p:cNvPr id="3" name="Content Placeholder 2">
            <a:extLst>
              <a:ext uri="{FF2B5EF4-FFF2-40B4-BE49-F238E27FC236}">
                <a16:creationId xmlns:a16="http://schemas.microsoft.com/office/drawing/2014/main" id="{447DE0E9-CDDA-4698-A676-4A265F66A5B6}"/>
              </a:ext>
            </a:extLst>
          </p:cNvPr>
          <p:cNvSpPr>
            <a:spLocks noGrp="1"/>
          </p:cNvSpPr>
          <p:nvPr>
            <p:ph idx="1"/>
          </p:nvPr>
        </p:nvSpPr>
        <p:spPr>
          <a:xfrm>
            <a:off x="246529" y="1129553"/>
            <a:ext cx="11703424" cy="5423647"/>
          </a:xfrm>
        </p:spPr>
        <p:txBody>
          <a:bodyPr/>
          <a:lstStyle/>
          <a:p>
            <a:pPr>
              <a:lnSpc>
                <a:spcPct val="100000"/>
              </a:lnSpc>
              <a:spcBef>
                <a:spcPts val="0"/>
              </a:spcBef>
              <a:spcAft>
                <a:spcPts val="1800"/>
              </a:spcAft>
              <a:buClr>
                <a:srgbClr val="C00000"/>
              </a:buClr>
              <a:buSzPct val="110000"/>
            </a:pPr>
            <a:endParaRPr lang="pt-PT" dirty="0">
              <a:latin typeface="Arial Narrow" panose="020B0606020202030204" pitchFamily="34" charset="0"/>
            </a:endParaRPr>
          </a:p>
        </p:txBody>
      </p:sp>
    </p:spTree>
    <p:extLst>
      <p:ext uri="{BB962C8B-B14F-4D97-AF65-F5344CB8AC3E}">
        <p14:creationId xmlns:p14="http://schemas.microsoft.com/office/powerpoint/2010/main" val="117027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CB47-FB3F-46C2-9013-36BAB5DB2E38}"/>
              </a:ext>
            </a:extLst>
          </p:cNvPr>
          <p:cNvSpPr>
            <a:spLocks noGrp="1"/>
          </p:cNvSpPr>
          <p:nvPr>
            <p:ph type="title"/>
          </p:nvPr>
        </p:nvSpPr>
        <p:spPr>
          <a:xfrm>
            <a:off x="206187" y="192742"/>
            <a:ext cx="11793071" cy="478771"/>
          </a:xfrm>
        </p:spPr>
        <p:txBody>
          <a:bodyPr>
            <a:normAutofit fontScale="90000"/>
          </a:bodyPr>
          <a:lstStyle/>
          <a:p>
            <a:r>
              <a:rPr lang="pt-PT" sz="3200" b="1" dirty="0">
                <a:solidFill>
                  <a:srgbClr val="C00000"/>
                </a:solidFill>
                <a:latin typeface="Arial Narrow" panose="020B0606020202030204" pitchFamily="34" charset="0"/>
              </a:rPr>
              <a:t>Taxas de crescimento do PIB</a:t>
            </a:r>
          </a:p>
        </p:txBody>
      </p:sp>
      <p:graphicFrame>
        <p:nvGraphicFramePr>
          <p:cNvPr id="4" name="Content Placeholder 3">
            <a:extLst>
              <a:ext uri="{FF2B5EF4-FFF2-40B4-BE49-F238E27FC236}">
                <a16:creationId xmlns:a16="http://schemas.microsoft.com/office/drawing/2014/main" id="{67D97EF0-C393-4CDE-B5D6-1ACB90B856C1}"/>
              </a:ext>
            </a:extLst>
          </p:cNvPr>
          <p:cNvGraphicFramePr>
            <a:graphicFrameLocks noGrp="1"/>
          </p:cNvGraphicFramePr>
          <p:nvPr>
            <p:ph idx="1"/>
          </p:nvPr>
        </p:nvGraphicFramePr>
        <p:xfrm>
          <a:off x="119064" y="814388"/>
          <a:ext cx="11958636" cy="58054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8845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3" y="283581"/>
            <a:ext cx="11696218" cy="671330"/>
          </a:xfrm>
        </p:spPr>
        <p:txBody>
          <a:bodyPr>
            <a:normAutofit/>
          </a:bodyPr>
          <a:lstStyle/>
          <a:p>
            <a:endParaRPr lang="en-GB" sz="2800" dirty="0">
              <a:solidFill>
                <a:srgbClr val="C00000"/>
              </a:solidFill>
              <a:latin typeface="Arial Narrow" panose="020B0606020202030204" pitchFamily="34" charset="0"/>
            </a:endParaRPr>
          </a:p>
        </p:txBody>
      </p:sp>
      <p:sp>
        <p:nvSpPr>
          <p:cNvPr id="3" name="Content Placeholder 2"/>
          <p:cNvSpPr>
            <a:spLocks noGrp="1"/>
          </p:cNvSpPr>
          <p:nvPr>
            <p:ph idx="1"/>
          </p:nvPr>
        </p:nvSpPr>
        <p:spPr>
          <a:xfrm>
            <a:off x="254643" y="1186404"/>
            <a:ext cx="11696218" cy="5370653"/>
          </a:xfrm>
        </p:spPr>
        <p:txBody>
          <a:bodyPr>
            <a:normAutofit/>
          </a:bodyPr>
          <a:lstStyle/>
          <a:p>
            <a:pPr>
              <a:spcBef>
                <a:spcPts val="0"/>
              </a:spcBef>
              <a:spcAft>
                <a:spcPts val="1800"/>
              </a:spcAft>
            </a:pPr>
            <a:endParaRPr lang="en-GB" sz="2400" dirty="0">
              <a:latin typeface="Arial Narrow" panose="020B0606020202030204" pitchFamily="34" charset="0"/>
            </a:endParaRPr>
          </a:p>
          <a:p>
            <a:pPr>
              <a:spcBef>
                <a:spcPts val="0"/>
              </a:spcBef>
              <a:spcAft>
                <a:spcPts val="1800"/>
              </a:spcAft>
            </a:pPr>
            <a:endParaRPr lang="en-GB" sz="2400" dirty="0">
              <a:latin typeface="Arial Narrow" panose="020B0606020202030204" pitchFamily="34" charset="0"/>
            </a:endParaRPr>
          </a:p>
          <a:p>
            <a:pPr>
              <a:spcBef>
                <a:spcPts val="0"/>
              </a:spcBef>
              <a:spcAft>
                <a:spcPts val="1800"/>
              </a:spcAft>
            </a:pPr>
            <a:endParaRPr lang="en-GB" sz="2400" dirty="0">
              <a:latin typeface="Arial Narrow" panose="020B0606020202030204" pitchFamily="34" charset="0"/>
            </a:endParaRPr>
          </a:p>
        </p:txBody>
      </p:sp>
      <p:pic>
        <p:nvPicPr>
          <p:cNvPr id="4" name="Picture 3">
            <a:extLst>
              <a:ext uri="{FF2B5EF4-FFF2-40B4-BE49-F238E27FC236}">
                <a16:creationId xmlns:a16="http://schemas.microsoft.com/office/drawing/2014/main" id="{DEB20387-6BB7-4AFC-A407-7C0638D3C04D}"/>
              </a:ext>
            </a:extLst>
          </p:cNvPr>
          <p:cNvPicPr>
            <a:picLocks noChangeAspect="1"/>
          </p:cNvPicPr>
          <p:nvPr/>
        </p:nvPicPr>
        <p:blipFill>
          <a:blip r:embed="rId2"/>
          <a:stretch>
            <a:fillRect/>
          </a:stretch>
        </p:blipFill>
        <p:spPr>
          <a:xfrm>
            <a:off x="254643" y="160256"/>
            <a:ext cx="11682714" cy="6528062"/>
          </a:xfrm>
          <a:prstGeom prst="rect">
            <a:avLst/>
          </a:prstGeom>
        </p:spPr>
      </p:pic>
    </p:spTree>
    <p:extLst>
      <p:ext uri="{BB962C8B-B14F-4D97-AF65-F5344CB8AC3E}">
        <p14:creationId xmlns:p14="http://schemas.microsoft.com/office/powerpoint/2010/main" val="4025131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3" y="188537"/>
            <a:ext cx="11696218" cy="405352"/>
          </a:xfrm>
        </p:spPr>
        <p:txBody>
          <a:bodyPr>
            <a:normAutofit fontScale="90000"/>
          </a:bodyPr>
          <a:lstStyle/>
          <a:p>
            <a:endParaRPr lang="en-GB" sz="2800" dirty="0">
              <a:solidFill>
                <a:srgbClr val="C00000"/>
              </a:solidFill>
              <a:latin typeface="Arial Narrow" panose="020B0606020202030204" pitchFamily="34" charset="0"/>
            </a:endParaRPr>
          </a:p>
        </p:txBody>
      </p:sp>
      <p:pic>
        <p:nvPicPr>
          <p:cNvPr id="6" name="Content Placeholder 5">
            <a:extLst>
              <a:ext uri="{FF2B5EF4-FFF2-40B4-BE49-F238E27FC236}">
                <a16:creationId xmlns:a16="http://schemas.microsoft.com/office/drawing/2014/main" id="{2B406F50-3850-4B92-9CDE-C22C670AECF5}"/>
              </a:ext>
            </a:extLst>
          </p:cNvPr>
          <p:cNvPicPr>
            <a:picLocks noGrp="1" noChangeAspect="1"/>
          </p:cNvPicPr>
          <p:nvPr>
            <p:ph idx="1"/>
          </p:nvPr>
        </p:nvPicPr>
        <p:blipFill>
          <a:blip r:embed="rId2"/>
          <a:stretch>
            <a:fillRect/>
          </a:stretch>
        </p:blipFill>
        <p:spPr>
          <a:xfrm>
            <a:off x="254643" y="188537"/>
            <a:ext cx="11696218" cy="6594048"/>
          </a:xfrm>
          <a:prstGeom prst="rect">
            <a:avLst/>
          </a:prstGeom>
        </p:spPr>
      </p:pic>
      <p:cxnSp>
        <p:nvCxnSpPr>
          <p:cNvPr id="4" name="Straight Connector 3">
            <a:extLst>
              <a:ext uri="{FF2B5EF4-FFF2-40B4-BE49-F238E27FC236}">
                <a16:creationId xmlns:a16="http://schemas.microsoft.com/office/drawing/2014/main" id="{0404BC8A-C4B3-4EBA-9EEB-D06E2A481967}"/>
              </a:ext>
            </a:extLst>
          </p:cNvPr>
          <p:cNvCxnSpPr/>
          <p:nvPr/>
        </p:nvCxnSpPr>
        <p:spPr>
          <a:xfrm>
            <a:off x="6308481" y="5029200"/>
            <a:ext cx="0" cy="71217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69287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3" y="283581"/>
            <a:ext cx="11696218" cy="671330"/>
          </a:xfrm>
        </p:spPr>
        <p:txBody>
          <a:bodyPr>
            <a:normAutofit/>
          </a:bodyPr>
          <a:lstStyle/>
          <a:p>
            <a:endParaRPr lang="en-GB" sz="2800" dirty="0">
              <a:solidFill>
                <a:srgbClr val="C00000"/>
              </a:solidFill>
              <a:latin typeface="Arial Narrow" panose="020B0606020202030204" pitchFamily="34" charset="0"/>
            </a:endParaRPr>
          </a:p>
        </p:txBody>
      </p:sp>
      <p:sp>
        <p:nvSpPr>
          <p:cNvPr id="3" name="Content Placeholder 2"/>
          <p:cNvSpPr>
            <a:spLocks noGrp="1"/>
          </p:cNvSpPr>
          <p:nvPr>
            <p:ph idx="1"/>
          </p:nvPr>
        </p:nvSpPr>
        <p:spPr>
          <a:xfrm>
            <a:off x="254643" y="1186404"/>
            <a:ext cx="11696218" cy="5370653"/>
          </a:xfrm>
        </p:spPr>
        <p:txBody>
          <a:bodyPr>
            <a:normAutofit/>
          </a:bodyPr>
          <a:lstStyle/>
          <a:p>
            <a:pPr>
              <a:spcBef>
                <a:spcPts val="0"/>
              </a:spcBef>
              <a:spcAft>
                <a:spcPts val="1800"/>
              </a:spcAft>
            </a:pPr>
            <a:endParaRPr lang="en-GB" sz="2400" dirty="0">
              <a:latin typeface="Arial Narrow" panose="020B0606020202030204" pitchFamily="34" charset="0"/>
            </a:endParaRPr>
          </a:p>
          <a:p>
            <a:pPr>
              <a:spcBef>
                <a:spcPts val="0"/>
              </a:spcBef>
              <a:spcAft>
                <a:spcPts val="1800"/>
              </a:spcAft>
            </a:pPr>
            <a:endParaRPr lang="en-GB" sz="2400" dirty="0">
              <a:latin typeface="Arial Narrow" panose="020B0606020202030204" pitchFamily="34" charset="0"/>
            </a:endParaRPr>
          </a:p>
          <a:p>
            <a:pPr>
              <a:spcBef>
                <a:spcPts val="0"/>
              </a:spcBef>
              <a:spcAft>
                <a:spcPts val="1800"/>
              </a:spcAft>
            </a:pPr>
            <a:endParaRPr lang="en-GB" sz="2400" dirty="0">
              <a:latin typeface="Arial Narrow" panose="020B0606020202030204" pitchFamily="34" charset="0"/>
            </a:endParaRPr>
          </a:p>
        </p:txBody>
      </p:sp>
      <p:pic>
        <p:nvPicPr>
          <p:cNvPr id="4" name="Picture 3">
            <a:extLst>
              <a:ext uri="{FF2B5EF4-FFF2-40B4-BE49-F238E27FC236}">
                <a16:creationId xmlns:a16="http://schemas.microsoft.com/office/drawing/2014/main" id="{8BDC049E-2B6C-418C-9B11-574316984AC7}"/>
              </a:ext>
            </a:extLst>
          </p:cNvPr>
          <p:cNvPicPr>
            <a:picLocks noChangeAspect="1"/>
          </p:cNvPicPr>
          <p:nvPr/>
        </p:nvPicPr>
        <p:blipFill>
          <a:blip r:embed="rId2"/>
          <a:stretch>
            <a:fillRect/>
          </a:stretch>
        </p:blipFill>
        <p:spPr>
          <a:xfrm>
            <a:off x="241139" y="367645"/>
            <a:ext cx="11759183" cy="6499782"/>
          </a:xfrm>
          <a:prstGeom prst="rect">
            <a:avLst/>
          </a:prstGeom>
        </p:spPr>
      </p:pic>
    </p:spTree>
    <p:extLst>
      <p:ext uri="{BB962C8B-B14F-4D97-AF65-F5344CB8AC3E}">
        <p14:creationId xmlns:p14="http://schemas.microsoft.com/office/powerpoint/2010/main" val="824030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3" y="283581"/>
            <a:ext cx="11696218" cy="671330"/>
          </a:xfrm>
        </p:spPr>
        <p:txBody>
          <a:bodyPr>
            <a:normAutofit/>
          </a:bodyPr>
          <a:lstStyle/>
          <a:p>
            <a:endParaRPr lang="en-GB" sz="2800" dirty="0">
              <a:solidFill>
                <a:srgbClr val="C00000"/>
              </a:solidFill>
              <a:latin typeface="Arial Narrow" panose="020B0606020202030204" pitchFamily="34" charset="0"/>
            </a:endParaRPr>
          </a:p>
        </p:txBody>
      </p:sp>
      <p:sp>
        <p:nvSpPr>
          <p:cNvPr id="3" name="Content Placeholder 2"/>
          <p:cNvSpPr>
            <a:spLocks noGrp="1"/>
          </p:cNvSpPr>
          <p:nvPr>
            <p:ph idx="1"/>
          </p:nvPr>
        </p:nvSpPr>
        <p:spPr>
          <a:xfrm>
            <a:off x="254643" y="1186404"/>
            <a:ext cx="11696218" cy="5370653"/>
          </a:xfrm>
        </p:spPr>
        <p:txBody>
          <a:bodyPr>
            <a:normAutofit/>
          </a:bodyPr>
          <a:lstStyle/>
          <a:p>
            <a:pPr>
              <a:spcBef>
                <a:spcPts val="0"/>
              </a:spcBef>
              <a:spcAft>
                <a:spcPts val="1800"/>
              </a:spcAft>
            </a:pPr>
            <a:endParaRPr lang="en-GB" sz="2400" dirty="0">
              <a:latin typeface="Arial Narrow" panose="020B0606020202030204" pitchFamily="34" charset="0"/>
            </a:endParaRPr>
          </a:p>
          <a:p>
            <a:pPr>
              <a:spcBef>
                <a:spcPts val="0"/>
              </a:spcBef>
              <a:spcAft>
                <a:spcPts val="1800"/>
              </a:spcAft>
            </a:pPr>
            <a:endParaRPr lang="en-GB" sz="2400" dirty="0">
              <a:latin typeface="Arial Narrow" panose="020B0606020202030204" pitchFamily="34" charset="0"/>
            </a:endParaRPr>
          </a:p>
          <a:p>
            <a:pPr>
              <a:spcBef>
                <a:spcPts val="0"/>
              </a:spcBef>
              <a:spcAft>
                <a:spcPts val="1800"/>
              </a:spcAft>
            </a:pPr>
            <a:endParaRPr lang="en-GB" sz="2400" dirty="0">
              <a:latin typeface="Arial Narrow" panose="020B0606020202030204" pitchFamily="34" charset="0"/>
            </a:endParaRPr>
          </a:p>
        </p:txBody>
      </p:sp>
      <p:pic>
        <p:nvPicPr>
          <p:cNvPr id="4" name="Picture 3">
            <a:extLst>
              <a:ext uri="{FF2B5EF4-FFF2-40B4-BE49-F238E27FC236}">
                <a16:creationId xmlns:a16="http://schemas.microsoft.com/office/drawing/2014/main" id="{7AD83028-4B00-40BD-A5C2-44514201AB2B}"/>
              </a:ext>
            </a:extLst>
          </p:cNvPr>
          <p:cNvPicPr>
            <a:picLocks noChangeAspect="1"/>
          </p:cNvPicPr>
          <p:nvPr/>
        </p:nvPicPr>
        <p:blipFill>
          <a:blip r:embed="rId2"/>
          <a:stretch>
            <a:fillRect/>
          </a:stretch>
        </p:blipFill>
        <p:spPr>
          <a:xfrm>
            <a:off x="241139" y="188536"/>
            <a:ext cx="11745042" cy="6452648"/>
          </a:xfrm>
          <a:prstGeom prst="rect">
            <a:avLst/>
          </a:prstGeom>
        </p:spPr>
      </p:pic>
    </p:spTree>
    <p:extLst>
      <p:ext uri="{BB962C8B-B14F-4D97-AF65-F5344CB8AC3E}">
        <p14:creationId xmlns:p14="http://schemas.microsoft.com/office/powerpoint/2010/main" val="1452191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4043" y="185058"/>
            <a:ext cx="11664043" cy="810986"/>
          </a:xfrm>
        </p:spPr>
        <p:txBody>
          <a:bodyPr>
            <a:normAutofit fontScale="90000"/>
          </a:bodyPr>
          <a:lstStyle/>
          <a:p>
            <a:r>
              <a:rPr lang="pt-BR" sz="2800" dirty="0">
                <a:solidFill>
                  <a:srgbClr val="C00000"/>
                </a:solidFill>
                <a:latin typeface="Arial Narrow" panose="020B0606020202030204" pitchFamily="34" charset="0"/>
              </a:rPr>
              <a:t>Crises do capitalismo como crises de acumulação – uma demonstração com base em dinâmicas de financeirização</a:t>
            </a:r>
            <a:endParaRPr lang="en-GB" sz="2800" dirty="0">
              <a:solidFill>
                <a:srgbClr val="C00000"/>
              </a:solidFill>
              <a:latin typeface="Arial Narrow" panose="020B0606020202030204" pitchFamily="34" charset="0"/>
            </a:endParaRPr>
          </a:p>
        </p:txBody>
      </p:sp>
      <p:pic>
        <p:nvPicPr>
          <p:cNvPr id="6" name="Content Placeholder 5">
            <a:extLst>
              <a:ext uri="{FF2B5EF4-FFF2-40B4-BE49-F238E27FC236}">
                <a16:creationId xmlns:a16="http://schemas.microsoft.com/office/drawing/2014/main" id="{E8E75A6D-121D-4CEC-B923-16EA8CA91A0C}"/>
              </a:ext>
            </a:extLst>
          </p:cNvPr>
          <p:cNvPicPr>
            <a:picLocks noGrp="1" noChangeAspect="1"/>
          </p:cNvPicPr>
          <p:nvPr>
            <p:ph idx="1"/>
          </p:nvPr>
        </p:nvPicPr>
        <p:blipFill>
          <a:blip r:embed="rId2"/>
          <a:stretch>
            <a:fillRect/>
          </a:stretch>
        </p:blipFill>
        <p:spPr>
          <a:xfrm>
            <a:off x="298468" y="961534"/>
            <a:ext cx="11721708" cy="5618375"/>
          </a:xfrm>
          <a:prstGeom prst="rect">
            <a:avLst/>
          </a:prstGeom>
        </p:spPr>
      </p:pic>
    </p:spTree>
    <p:extLst>
      <p:ext uri="{BB962C8B-B14F-4D97-AF65-F5344CB8AC3E}">
        <p14:creationId xmlns:p14="http://schemas.microsoft.com/office/powerpoint/2010/main" val="2943283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4043" y="185058"/>
            <a:ext cx="11664043" cy="810986"/>
          </a:xfrm>
        </p:spPr>
        <p:txBody>
          <a:bodyPr>
            <a:normAutofit fontScale="90000"/>
          </a:bodyPr>
          <a:lstStyle/>
          <a:p>
            <a:r>
              <a:rPr lang="pt-BR" sz="2800" dirty="0">
                <a:solidFill>
                  <a:srgbClr val="C00000"/>
                </a:solidFill>
                <a:latin typeface="Arial Narrow" panose="020B0606020202030204" pitchFamily="34" charset="0"/>
              </a:rPr>
              <a:t>Crises do capitalismo como crises de acumulação – uma demonstração com base em dinâmicas de financeirização</a:t>
            </a:r>
            <a:endParaRPr lang="en-GB" sz="2800" dirty="0">
              <a:solidFill>
                <a:srgbClr val="C00000"/>
              </a:solidFill>
              <a:latin typeface="Arial Narrow" panose="020B0606020202030204" pitchFamily="34" charset="0"/>
            </a:endParaRPr>
          </a:p>
        </p:txBody>
      </p:sp>
      <p:pic>
        <p:nvPicPr>
          <p:cNvPr id="2" name="Content Placeholder 1">
            <a:extLst>
              <a:ext uri="{FF2B5EF4-FFF2-40B4-BE49-F238E27FC236}">
                <a16:creationId xmlns:a16="http://schemas.microsoft.com/office/drawing/2014/main" id="{7408CECD-992A-4BE2-84D4-2A376F3FDDD2}"/>
              </a:ext>
            </a:extLst>
          </p:cNvPr>
          <p:cNvPicPr>
            <a:picLocks noGrp="1" noChangeAspect="1"/>
          </p:cNvPicPr>
          <p:nvPr>
            <p:ph idx="1"/>
          </p:nvPr>
        </p:nvPicPr>
        <p:blipFill>
          <a:blip r:embed="rId2"/>
          <a:stretch>
            <a:fillRect/>
          </a:stretch>
        </p:blipFill>
        <p:spPr>
          <a:xfrm>
            <a:off x="234043" y="1308847"/>
            <a:ext cx="11784639" cy="4972424"/>
          </a:xfrm>
          <a:prstGeom prst="rect">
            <a:avLst/>
          </a:prstGeom>
        </p:spPr>
      </p:pic>
    </p:spTree>
    <p:extLst>
      <p:ext uri="{BB962C8B-B14F-4D97-AF65-F5344CB8AC3E}">
        <p14:creationId xmlns:p14="http://schemas.microsoft.com/office/powerpoint/2010/main" val="1351013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4043" y="185058"/>
            <a:ext cx="11664043" cy="810986"/>
          </a:xfrm>
        </p:spPr>
        <p:txBody>
          <a:bodyPr>
            <a:normAutofit fontScale="90000"/>
          </a:bodyPr>
          <a:lstStyle/>
          <a:p>
            <a:r>
              <a:rPr lang="pt-BR" sz="2800" dirty="0">
                <a:solidFill>
                  <a:srgbClr val="C00000"/>
                </a:solidFill>
                <a:latin typeface="Arial Narrow" panose="020B0606020202030204" pitchFamily="34" charset="0"/>
              </a:rPr>
              <a:t>Crises do capitalismo como crises de acumulação – uma demonstração com base em dinâmicas de financeirização</a:t>
            </a:r>
            <a:endParaRPr lang="en-GB" sz="2800" dirty="0">
              <a:solidFill>
                <a:srgbClr val="C00000"/>
              </a:solidFill>
              <a:latin typeface="Arial Narrow" panose="020B0606020202030204" pitchFamily="34" charset="0"/>
            </a:endParaRPr>
          </a:p>
        </p:txBody>
      </p:sp>
      <p:pic>
        <p:nvPicPr>
          <p:cNvPr id="2" name="Content Placeholder 1">
            <a:extLst>
              <a:ext uri="{FF2B5EF4-FFF2-40B4-BE49-F238E27FC236}">
                <a16:creationId xmlns:a16="http://schemas.microsoft.com/office/drawing/2014/main" id="{7A0C00E8-75CB-468F-A09D-024995351D8E}"/>
              </a:ext>
            </a:extLst>
          </p:cNvPr>
          <p:cNvPicPr>
            <a:picLocks noGrp="1" noChangeAspect="1"/>
          </p:cNvPicPr>
          <p:nvPr>
            <p:ph idx="1"/>
          </p:nvPr>
        </p:nvPicPr>
        <p:blipFill>
          <a:blip r:embed="rId2"/>
          <a:stretch>
            <a:fillRect/>
          </a:stretch>
        </p:blipFill>
        <p:spPr>
          <a:xfrm>
            <a:off x="304800" y="1243106"/>
            <a:ext cx="11664043" cy="5187576"/>
          </a:xfrm>
          <a:prstGeom prst="rect">
            <a:avLst/>
          </a:prstGeom>
        </p:spPr>
      </p:pic>
    </p:spTree>
    <p:extLst>
      <p:ext uri="{BB962C8B-B14F-4D97-AF65-F5344CB8AC3E}">
        <p14:creationId xmlns:p14="http://schemas.microsoft.com/office/powerpoint/2010/main" val="3060295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67FE8-67B9-4F7A-A2F7-ABDD5D3A9128}"/>
              </a:ext>
            </a:extLst>
          </p:cNvPr>
          <p:cNvSpPr txBox="1">
            <a:spLocks noGrp="1"/>
          </p:cNvSpPr>
          <p:nvPr>
            <p:ph type="title" idx="4294967295"/>
          </p:nvPr>
        </p:nvSpPr>
        <p:spPr>
          <a:xfrm>
            <a:off x="638280" y="-71280"/>
            <a:ext cx="10515240" cy="1325160"/>
          </a:xfrm>
        </p:spPr>
        <p:txBody>
          <a:bodyPr/>
          <a:lstStyle/>
          <a:p>
            <a:pPr lvl="0"/>
            <a:r>
              <a:rPr lang="en-US" sz="3600" b="1"/>
              <a:t>US: a case of unequal division of the results of labour?</a:t>
            </a:r>
          </a:p>
        </p:txBody>
      </p:sp>
      <p:sp>
        <p:nvSpPr>
          <p:cNvPr id="3" name="Content Placeholder 2">
            <a:extLst>
              <a:ext uri="{FF2B5EF4-FFF2-40B4-BE49-F238E27FC236}">
                <a16:creationId xmlns:a16="http://schemas.microsoft.com/office/drawing/2014/main" id="{5E47059F-2E51-45FF-A860-D4E7805B187F}"/>
              </a:ext>
            </a:extLst>
          </p:cNvPr>
          <p:cNvSpPr txBox="1">
            <a:spLocks noGrp="1"/>
          </p:cNvSpPr>
          <p:nvPr>
            <p:ph type="body" idx="4294967295"/>
          </p:nvPr>
        </p:nvSpPr>
        <p:spPr/>
        <p:txBody>
          <a:bodyPr/>
          <a:lstStyle/>
          <a:p>
            <a:pPr lvl="0">
              <a:buNone/>
            </a:pPr>
            <a:endParaRPr lang="en-US"/>
          </a:p>
        </p:txBody>
      </p:sp>
      <p:pic>
        <p:nvPicPr>
          <p:cNvPr id="4" name="Picture 3">
            <a:extLst>
              <a:ext uri="{FF2B5EF4-FFF2-40B4-BE49-F238E27FC236}">
                <a16:creationId xmlns:a16="http://schemas.microsoft.com/office/drawing/2014/main" id="{95628BD6-2A0C-4FB6-AD5A-0418E7DF691C}"/>
              </a:ext>
            </a:extLst>
          </p:cNvPr>
          <p:cNvPicPr>
            <a:picLocks noChangeAspect="1"/>
          </p:cNvPicPr>
          <p:nvPr/>
        </p:nvPicPr>
        <p:blipFill>
          <a:blip r:embed="rId3">
            <a:lum/>
            <a:alphaModFix/>
          </a:blip>
          <a:srcRect/>
          <a:stretch>
            <a:fillRect/>
          </a:stretch>
        </p:blipFill>
        <p:spPr>
          <a:xfrm>
            <a:off x="0" y="1152000"/>
            <a:ext cx="11958120" cy="5705640"/>
          </a:xfrm>
          <a:prstGeom prst="rect">
            <a:avLst/>
          </a:prstGeom>
          <a:noFill/>
          <a:ln>
            <a:noFill/>
          </a:ln>
        </p:spPr>
      </p:pic>
    </p:spTree>
    <p:extLst>
      <p:ext uri="{BB962C8B-B14F-4D97-AF65-F5344CB8AC3E}">
        <p14:creationId xmlns:p14="http://schemas.microsoft.com/office/powerpoint/2010/main" val="799420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3" y="283581"/>
            <a:ext cx="11696218" cy="671330"/>
          </a:xfrm>
        </p:spPr>
        <p:txBody>
          <a:bodyPr>
            <a:normAutofit/>
          </a:bodyPr>
          <a:lstStyle/>
          <a:p>
            <a:endParaRPr lang="en-GB" sz="2800" dirty="0">
              <a:solidFill>
                <a:srgbClr val="C00000"/>
              </a:solidFill>
              <a:latin typeface="Arial Narrow" panose="020B0606020202030204" pitchFamily="34" charset="0"/>
            </a:endParaRPr>
          </a:p>
        </p:txBody>
      </p:sp>
      <p:sp>
        <p:nvSpPr>
          <p:cNvPr id="3" name="Content Placeholder 2"/>
          <p:cNvSpPr>
            <a:spLocks noGrp="1"/>
          </p:cNvSpPr>
          <p:nvPr>
            <p:ph idx="1"/>
          </p:nvPr>
        </p:nvSpPr>
        <p:spPr>
          <a:xfrm>
            <a:off x="254643" y="1186404"/>
            <a:ext cx="11696218" cy="5370653"/>
          </a:xfrm>
        </p:spPr>
        <p:txBody>
          <a:bodyPr>
            <a:normAutofit/>
          </a:bodyPr>
          <a:lstStyle/>
          <a:p>
            <a:pPr>
              <a:spcBef>
                <a:spcPts val="0"/>
              </a:spcBef>
              <a:spcAft>
                <a:spcPts val="1800"/>
              </a:spcAft>
            </a:pPr>
            <a:endParaRPr lang="en-GB" sz="2400" dirty="0">
              <a:latin typeface="Arial Narrow" panose="020B0606020202030204" pitchFamily="34" charset="0"/>
            </a:endParaRPr>
          </a:p>
          <a:p>
            <a:pPr>
              <a:spcBef>
                <a:spcPts val="0"/>
              </a:spcBef>
              <a:spcAft>
                <a:spcPts val="1800"/>
              </a:spcAft>
            </a:pPr>
            <a:endParaRPr lang="en-GB" sz="2400" dirty="0">
              <a:latin typeface="Arial Narrow" panose="020B0606020202030204" pitchFamily="34" charset="0"/>
            </a:endParaRPr>
          </a:p>
          <a:p>
            <a:pPr>
              <a:spcBef>
                <a:spcPts val="0"/>
              </a:spcBef>
              <a:spcAft>
                <a:spcPts val="1800"/>
              </a:spcAft>
            </a:pPr>
            <a:endParaRPr lang="en-GB" sz="2400" dirty="0">
              <a:latin typeface="Arial Narrow" panose="020B0606020202030204" pitchFamily="34" charset="0"/>
            </a:endParaRPr>
          </a:p>
        </p:txBody>
      </p:sp>
      <p:pic>
        <p:nvPicPr>
          <p:cNvPr id="5" name="Picture 4">
            <a:extLst>
              <a:ext uri="{FF2B5EF4-FFF2-40B4-BE49-F238E27FC236}">
                <a16:creationId xmlns:a16="http://schemas.microsoft.com/office/drawing/2014/main" id="{41EF7946-92F8-433A-ACDE-61657F998764}"/>
              </a:ext>
            </a:extLst>
          </p:cNvPr>
          <p:cNvPicPr>
            <a:picLocks noChangeAspect="1"/>
          </p:cNvPicPr>
          <p:nvPr/>
        </p:nvPicPr>
        <p:blipFill>
          <a:blip r:embed="rId2"/>
          <a:stretch>
            <a:fillRect/>
          </a:stretch>
        </p:blipFill>
        <p:spPr>
          <a:xfrm>
            <a:off x="188536" y="136689"/>
            <a:ext cx="11816499" cy="6546916"/>
          </a:xfrm>
          <a:prstGeom prst="rect">
            <a:avLst/>
          </a:prstGeom>
        </p:spPr>
      </p:pic>
    </p:spTree>
    <p:extLst>
      <p:ext uri="{BB962C8B-B14F-4D97-AF65-F5344CB8AC3E}">
        <p14:creationId xmlns:p14="http://schemas.microsoft.com/office/powerpoint/2010/main" val="104045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4043" y="185058"/>
            <a:ext cx="11664043" cy="810986"/>
          </a:xfrm>
        </p:spPr>
        <p:txBody>
          <a:bodyPr>
            <a:normAutofit/>
          </a:bodyPr>
          <a:lstStyle/>
          <a:p>
            <a:r>
              <a:rPr lang="pt-PT" sz="2800" b="1" dirty="0" err="1">
                <a:solidFill>
                  <a:srgbClr val="C00000"/>
                </a:solidFill>
                <a:latin typeface="Arial Narrow" panose="020B0606020202030204" pitchFamily="34" charset="0"/>
              </a:rPr>
              <a:t>Definitions</a:t>
            </a:r>
            <a:endParaRPr lang="en-GB" sz="2800" b="1" dirty="0">
              <a:solidFill>
                <a:srgbClr val="C00000"/>
              </a:solidFill>
              <a:latin typeface="Arial Narrow" panose="020B0606020202030204" pitchFamily="34" charset="0"/>
            </a:endParaRPr>
          </a:p>
        </p:txBody>
      </p:sp>
      <p:sp>
        <p:nvSpPr>
          <p:cNvPr id="4" name="Content Placeholder 3"/>
          <p:cNvSpPr>
            <a:spLocks noGrp="1"/>
          </p:cNvSpPr>
          <p:nvPr>
            <p:ph idx="1"/>
          </p:nvPr>
        </p:nvSpPr>
        <p:spPr>
          <a:xfrm>
            <a:off x="234043" y="1048872"/>
            <a:ext cx="11664044" cy="5560272"/>
          </a:xfrm>
        </p:spPr>
        <p:txBody>
          <a:bodyPr>
            <a:normAutofit/>
          </a:bodyPr>
          <a:lstStyle/>
          <a:p>
            <a:pPr>
              <a:spcBef>
                <a:spcPts val="0"/>
              </a:spcBef>
              <a:spcAft>
                <a:spcPts val="1800"/>
              </a:spcAft>
            </a:pPr>
            <a:r>
              <a:rPr lang="en-GB" dirty="0">
                <a:latin typeface="Arial Narrow" panose="020B0606020202030204" pitchFamily="34" charset="0"/>
              </a:rPr>
              <a:t>Financial Capital – “capital” as means/activities/capabilities used to produce commodities for profits, with the employment of wage work. “Financial capital” means financial means/activities/capabilities used as capital</a:t>
            </a:r>
            <a:r>
              <a:rPr lang="pt-BR" dirty="0">
                <a:latin typeface="Arial Narrow" panose="020B0606020202030204" pitchFamily="34" charset="0"/>
              </a:rPr>
              <a:t>.</a:t>
            </a:r>
          </a:p>
          <a:p>
            <a:pPr>
              <a:spcBef>
                <a:spcPts val="0"/>
              </a:spcBef>
              <a:spcAft>
                <a:spcPts val="1800"/>
              </a:spcAft>
            </a:pPr>
            <a:r>
              <a:rPr lang="en-GB" dirty="0">
                <a:latin typeface="Arial Narrow" panose="020B0606020202030204" pitchFamily="34" charset="0"/>
              </a:rPr>
              <a:t>Fictitious Capital – used as a counterpoint to “real capital”. Capital invested in credit securities (shares, bonds, debt bonds), which entitles holders to regularly appropriate a share of profits in the form of dividends or interest. Being the paper counterpart of real capital, fictitious capital has a special movement external to existing capital. Like a specific commodity, it is bought and sold on a special market—for example, the stock exchange—and acquires a price. But since these securities/shares/bonds have no [intrinsic] value, fluctuations in their market price do not necessarily coincide with changes in real capital, but can affect real capital.</a:t>
            </a:r>
            <a:endParaRPr lang="pt-BR" dirty="0">
              <a:latin typeface="Arial Narrow" panose="020B0606020202030204" pitchFamily="34" charset="0"/>
            </a:endParaRPr>
          </a:p>
        </p:txBody>
      </p:sp>
    </p:spTree>
    <p:extLst>
      <p:ext uri="{BB962C8B-B14F-4D97-AF65-F5344CB8AC3E}">
        <p14:creationId xmlns:p14="http://schemas.microsoft.com/office/powerpoint/2010/main" val="3037197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3" y="283581"/>
            <a:ext cx="11696218" cy="671330"/>
          </a:xfrm>
        </p:spPr>
        <p:txBody>
          <a:bodyPr>
            <a:normAutofit/>
          </a:bodyPr>
          <a:lstStyle/>
          <a:p>
            <a:endParaRPr lang="en-GB" sz="2800" dirty="0">
              <a:solidFill>
                <a:srgbClr val="C00000"/>
              </a:solidFill>
              <a:latin typeface="Arial Narrow" panose="020B0606020202030204" pitchFamily="34" charset="0"/>
            </a:endParaRPr>
          </a:p>
        </p:txBody>
      </p:sp>
      <p:sp>
        <p:nvSpPr>
          <p:cNvPr id="3" name="Content Placeholder 2"/>
          <p:cNvSpPr>
            <a:spLocks noGrp="1"/>
          </p:cNvSpPr>
          <p:nvPr>
            <p:ph idx="1"/>
          </p:nvPr>
        </p:nvSpPr>
        <p:spPr>
          <a:xfrm>
            <a:off x="254643" y="1186404"/>
            <a:ext cx="11696218" cy="5370653"/>
          </a:xfrm>
        </p:spPr>
        <p:txBody>
          <a:bodyPr>
            <a:normAutofit/>
          </a:bodyPr>
          <a:lstStyle/>
          <a:p>
            <a:pPr>
              <a:spcBef>
                <a:spcPts val="0"/>
              </a:spcBef>
              <a:spcAft>
                <a:spcPts val="1800"/>
              </a:spcAft>
            </a:pPr>
            <a:endParaRPr lang="en-GB" sz="2400" dirty="0">
              <a:latin typeface="Arial Narrow" panose="020B0606020202030204" pitchFamily="34" charset="0"/>
            </a:endParaRPr>
          </a:p>
          <a:p>
            <a:pPr>
              <a:spcBef>
                <a:spcPts val="0"/>
              </a:spcBef>
              <a:spcAft>
                <a:spcPts val="1800"/>
              </a:spcAft>
            </a:pPr>
            <a:endParaRPr lang="en-GB" sz="2400" dirty="0">
              <a:latin typeface="Arial Narrow" panose="020B0606020202030204" pitchFamily="34" charset="0"/>
            </a:endParaRPr>
          </a:p>
          <a:p>
            <a:pPr>
              <a:spcBef>
                <a:spcPts val="0"/>
              </a:spcBef>
              <a:spcAft>
                <a:spcPts val="1800"/>
              </a:spcAft>
            </a:pPr>
            <a:endParaRPr lang="en-GB" sz="2400" dirty="0">
              <a:latin typeface="Arial Narrow" panose="020B0606020202030204" pitchFamily="34" charset="0"/>
            </a:endParaRPr>
          </a:p>
        </p:txBody>
      </p:sp>
      <p:pic>
        <p:nvPicPr>
          <p:cNvPr id="4" name="Picture 3">
            <a:extLst>
              <a:ext uri="{FF2B5EF4-FFF2-40B4-BE49-F238E27FC236}">
                <a16:creationId xmlns:a16="http://schemas.microsoft.com/office/drawing/2014/main" id="{43A2802B-87E4-4D9C-9D4D-2CDF7DA97021}"/>
              </a:ext>
            </a:extLst>
          </p:cNvPr>
          <p:cNvPicPr>
            <a:picLocks noChangeAspect="1"/>
          </p:cNvPicPr>
          <p:nvPr/>
        </p:nvPicPr>
        <p:blipFill>
          <a:blip r:embed="rId2"/>
          <a:stretch>
            <a:fillRect/>
          </a:stretch>
        </p:blipFill>
        <p:spPr>
          <a:xfrm>
            <a:off x="254643" y="127262"/>
            <a:ext cx="11682714" cy="6730738"/>
          </a:xfrm>
          <a:prstGeom prst="rect">
            <a:avLst/>
          </a:prstGeom>
        </p:spPr>
      </p:pic>
    </p:spTree>
    <p:extLst>
      <p:ext uri="{BB962C8B-B14F-4D97-AF65-F5344CB8AC3E}">
        <p14:creationId xmlns:p14="http://schemas.microsoft.com/office/powerpoint/2010/main" val="4108091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3" y="283581"/>
            <a:ext cx="11696218" cy="671330"/>
          </a:xfrm>
        </p:spPr>
        <p:txBody>
          <a:bodyPr>
            <a:normAutofit/>
          </a:bodyPr>
          <a:lstStyle/>
          <a:p>
            <a:endParaRPr lang="en-GB" sz="2800" dirty="0">
              <a:solidFill>
                <a:srgbClr val="C00000"/>
              </a:solidFill>
              <a:latin typeface="Arial Narrow" panose="020B0606020202030204" pitchFamily="34" charset="0"/>
            </a:endParaRPr>
          </a:p>
        </p:txBody>
      </p:sp>
      <p:sp>
        <p:nvSpPr>
          <p:cNvPr id="3" name="Content Placeholder 2"/>
          <p:cNvSpPr>
            <a:spLocks noGrp="1"/>
          </p:cNvSpPr>
          <p:nvPr>
            <p:ph idx="1"/>
          </p:nvPr>
        </p:nvSpPr>
        <p:spPr>
          <a:xfrm>
            <a:off x="254643" y="1186404"/>
            <a:ext cx="11696218" cy="5370653"/>
          </a:xfrm>
        </p:spPr>
        <p:txBody>
          <a:bodyPr>
            <a:normAutofit/>
          </a:bodyPr>
          <a:lstStyle/>
          <a:p>
            <a:pPr>
              <a:spcBef>
                <a:spcPts val="0"/>
              </a:spcBef>
              <a:spcAft>
                <a:spcPts val="1800"/>
              </a:spcAft>
            </a:pPr>
            <a:endParaRPr lang="en-GB" sz="2400" dirty="0">
              <a:latin typeface="Arial Narrow" panose="020B0606020202030204" pitchFamily="34" charset="0"/>
            </a:endParaRPr>
          </a:p>
          <a:p>
            <a:pPr>
              <a:spcBef>
                <a:spcPts val="0"/>
              </a:spcBef>
              <a:spcAft>
                <a:spcPts val="1800"/>
              </a:spcAft>
            </a:pPr>
            <a:endParaRPr lang="en-GB" sz="2400" dirty="0">
              <a:latin typeface="Arial Narrow" panose="020B0606020202030204" pitchFamily="34" charset="0"/>
            </a:endParaRPr>
          </a:p>
          <a:p>
            <a:pPr>
              <a:spcBef>
                <a:spcPts val="0"/>
              </a:spcBef>
              <a:spcAft>
                <a:spcPts val="1800"/>
              </a:spcAft>
            </a:pPr>
            <a:endParaRPr lang="en-GB" sz="2400" dirty="0">
              <a:latin typeface="Arial Narrow" panose="020B0606020202030204" pitchFamily="34" charset="0"/>
            </a:endParaRPr>
          </a:p>
        </p:txBody>
      </p:sp>
      <p:pic>
        <p:nvPicPr>
          <p:cNvPr id="4" name="Picture 3">
            <a:extLst>
              <a:ext uri="{FF2B5EF4-FFF2-40B4-BE49-F238E27FC236}">
                <a16:creationId xmlns:a16="http://schemas.microsoft.com/office/drawing/2014/main" id="{EFB8D2E4-A47A-484A-ADC6-0C77532135AC}"/>
              </a:ext>
            </a:extLst>
          </p:cNvPr>
          <p:cNvPicPr>
            <a:picLocks noChangeAspect="1"/>
          </p:cNvPicPr>
          <p:nvPr/>
        </p:nvPicPr>
        <p:blipFill>
          <a:blip r:embed="rId2"/>
          <a:stretch>
            <a:fillRect/>
          </a:stretch>
        </p:blipFill>
        <p:spPr>
          <a:xfrm>
            <a:off x="254643" y="300943"/>
            <a:ext cx="11696218" cy="6340241"/>
          </a:xfrm>
          <a:prstGeom prst="rect">
            <a:avLst/>
          </a:prstGeom>
        </p:spPr>
      </p:pic>
    </p:spTree>
    <p:extLst>
      <p:ext uri="{BB962C8B-B14F-4D97-AF65-F5344CB8AC3E}">
        <p14:creationId xmlns:p14="http://schemas.microsoft.com/office/powerpoint/2010/main" val="2608563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31AD-26BA-47EF-937D-9CD593086E16}"/>
              </a:ext>
            </a:extLst>
          </p:cNvPr>
          <p:cNvSpPr txBox="1">
            <a:spLocks noGrp="1"/>
          </p:cNvSpPr>
          <p:nvPr>
            <p:ph type="title" idx="4294967295"/>
          </p:nvPr>
        </p:nvSpPr>
        <p:spPr>
          <a:xfrm>
            <a:off x="1981200" y="1300680"/>
            <a:ext cx="8229240" cy="2726280"/>
          </a:xfrm>
        </p:spPr>
        <p:txBody>
          <a:bodyPr vert="horz" lIns="0" tIns="0" rIns="0" bIns="0" rtlCol="0" anchor="ctr">
            <a:normAutofit/>
          </a:bodyPr>
          <a:lstStyle/>
          <a:p>
            <a:pPr lvl="0" algn="l"/>
            <a:r>
              <a:rPr lang="en-US" sz="3200"/>
              <a:t>Evidence</a:t>
            </a:r>
            <a:br>
              <a:rPr lang="en-US" sz="3200"/>
            </a:br>
            <a:r>
              <a:rPr lang="en-US" sz="3200"/>
              <a:t>from the</a:t>
            </a:r>
            <a:br>
              <a:rPr lang="en-US" sz="3200"/>
            </a:br>
            <a:r>
              <a:rPr lang="en-US" sz="3200" b="1">
                <a:solidFill>
                  <a:srgbClr val="004586"/>
                </a:solidFill>
              </a:rPr>
              <a:t>Oxfam</a:t>
            </a:r>
            <a:br>
              <a:rPr lang="en-US" sz="3200" b="1">
                <a:solidFill>
                  <a:srgbClr val="004586"/>
                </a:solidFill>
              </a:rPr>
            </a:br>
            <a:r>
              <a:rPr lang="en-US" sz="3200" b="1">
                <a:solidFill>
                  <a:srgbClr val="004586"/>
                </a:solidFill>
              </a:rPr>
              <a:t>2019</a:t>
            </a:r>
            <a:br>
              <a:rPr lang="en-US" sz="3200" b="1">
                <a:solidFill>
                  <a:srgbClr val="004586"/>
                </a:solidFill>
              </a:rPr>
            </a:br>
            <a:r>
              <a:rPr lang="en-US" sz="3200" b="1">
                <a:solidFill>
                  <a:srgbClr val="004586"/>
                </a:solidFill>
              </a:rPr>
              <a:t>World</a:t>
            </a:r>
            <a:br>
              <a:rPr lang="en-US" sz="3200" b="1">
                <a:solidFill>
                  <a:srgbClr val="004586"/>
                </a:solidFill>
              </a:rPr>
            </a:br>
            <a:r>
              <a:rPr lang="en-US" sz="3200" b="1">
                <a:solidFill>
                  <a:srgbClr val="004586"/>
                </a:solidFill>
              </a:rPr>
              <a:t>Report</a:t>
            </a:r>
          </a:p>
        </p:txBody>
      </p:sp>
      <p:pic>
        <p:nvPicPr>
          <p:cNvPr id="3" name="Picture 2">
            <a:extLst>
              <a:ext uri="{FF2B5EF4-FFF2-40B4-BE49-F238E27FC236}">
                <a16:creationId xmlns:a16="http://schemas.microsoft.com/office/drawing/2014/main" id="{9234C9E9-C63C-474F-B0EC-56ADCEC4A315}"/>
              </a:ext>
            </a:extLst>
          </p:cNvPr>
          <p:cNvPicPr>
            <a:picLocks noChangeAspect="1"/>
          </p:cNvPicPr>
          <p:nvPr/>
        </p:nvPicPr>
        <p:blipFill>
          <a:blip r:embed="rId3">
            <a:lum/>
            <a:alphaModFix/>
          </a:blip>
          <a:srcRect/>
          <a:stretch>
            <a:fillRect/>
          </a:stretch>
        </p:blipFill>
        <p:spPr>
          <a:xfrm>
            <a:off x="3810001" y="37440"/>
            <a:ext cx="6675119" cy="6857640"/>
          </a:xfrm>
          <a:prstGeom prst="rect">
            <a:avLst/>
          </a:prstGeom>
          <a:noFill/>
          <a:ln>
            <a:noFill/>
          </a:ln>
        </p:spPr>
      </p:pic>
      <p:pic>
        <p:nvPicPr>
          <p:cNvPr id="4" name="Picture 3">
            <a:extLst>
              <a:ext uri="{FF2B5EF4-FFF2-40B4-BE49-F238E27FC236}">
                <a16:creationId xmlns:a16="http://schemas.microsoft.com/office/drawing/2014/main" id="{7712FED4-620F-41CB-9485-E5A33EEB08DB}"/>
              </a:ext>
            </a:extLst>
          </p:cNvPr>
          <p:cNvPicPr>
            <a:picLocks noChangeAspect="1"/>
          </p:cNvPicPr>
          <p:nvPr/>
        </p:nvPicPr>
        <p:blipFill>
          <a:blip r:embed="rId4">
            <a:lum/>
            <a:alphaModFix/>
          </a:blip>
          <a:srcRect/>
          <a:stretch>
            <a:fillRect/>
          </a:stretch>
        </p:blipFill>
        <p:spPr>
          <a:xfrm>
            <a:off x="1524360" y="-360"/>
            <a:ext cx="2095560" cy="914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4F024-A82E-4342-B45A-66F6438C23A5}"/>
              </a:ext>
            </a:extLst>
          </p:cNvPr>
          <p:cNvSpPr txBox="1">
            <a:spLocks noGrp="1"/>
          </p:cNvSpPr>
          <p:nvPr>
            <p:ph type="title" idx="4294967295"/>
          </p:nvPr>
        </p:nvSpPr>
        <p:spPr/>
        <p:txBody>
          <a:bodyPr vert="horz" lIns="0" tIns="0" rIns="0" bIns="0" rtlCol="0" anchor="ctr">
            <a:normAutofit/>
          </a:bodyPr>
          <a:lstStyle/>
          <a:p>
            <a:pPr algn="l"/>
            <a:endParaRPr lang="en-US" sz="1800"/>
          </a:p>
        </p:txBody>
      </p:sp>
      <p:pic>
        <p:nvPicPr>
          <p:cNvPr id="3" name="Picture 2">
            <a:extLst>
              <a:ext uri="{FF2B5EF4-FFF2-40B4-BE49-F238E27FC236}">
                <a16:creationId xmlns:a16="http://schemas.microsoft.com/office/drawing/2014/main" id="{6B77FEE1-7388-475D-84DB-30073AE8429B}"/>
              </a:ext>
            </a:extLst>
          </p:cNvPr>
          <p:cNvPicPr>
            <a:picLocks noChangeAspect="1"/>
          </p:cNvPicPr>
          <p:nvPr/>
        </p:nvPicPr>
        <p:blipFill>
          <a:blip r:embed="rId3">
            <a:lum/>
            <a:alphaModFix/>
          </a:blip>
          <a:srcRect/>
          <a:stretch>
            <a:fillRect/>
          </a:stretch>
        </p:blipFill>
        <p:spPr>
          <a:xfrm>
            <a:off x="2254440" y="37440"/>
            <a:ext cx="7534800" cy="685764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227D6-DC3D-44BF-9974-0B1DE1252290}"/>
              </a:ext>
            </a:extLst>
          </p:cNvPr>
          <p:cNvSpPr txBox="1">
            <a:spLocks noGrp="1"/>
          </p:cNvSpPr>
          <p:nvPr>
            <p:ph type="title" idx="4294967295"/>
          </p:nvPr>
        </p:nvSpPr>
        <p:spPr>
          <a:xfrm>
            <a:off x="3901440" y="274320"/>
            <a:ext cx="7772039" cy="1469520"/>
          </a:xfrm>
        </p:spPr>
        <p:txBody>
          <a:bodyPr vert="horz" lIns="0" tIns="0" rIns="0" bIns="0" rtlCol="0" anchor="ctr">
            <a:normAutofit/>
          </a:bodyPr>
          <a:lstStyle/>
          <a:p>
            <a:pPr lvl="0" algn="l"/>
            <a:r>
              <a:rPr lang="en-US" sz="3200"/>
              <a:t>Wealth of billionaires by region</a:t>
            </a:r>
          </a:p>
        </p:txBody>
      </p:sp>
      <p:graphicFrame>
        <p:nvGraphicFramePr>
          <p:cNvPr id="3" name="Chart Placeholder 2">
            <a:extLst>
              <a:ext uri="{FF2B5EF4-FFF2-40B4-BE49-F238E27FC236}">
                <a16:creationId xmlns:a16="http://schemas.microsoft.com/office/drawing/2014/main" id="{B9AFE78C-48FA-4E8B-85A8-AA14E0C9D1FA}"/>
              </a:ext>
            </a:extLst>
          </p:cNvPr>
          <p:cNvGraphicFramePr>
            <a:graphicFrameLocks noGrp="1"/>
          </p:cNvGraphicFramePr>
          <p:nvPr>
            <p:ph type="chart" idx="4294967295"/>
          </p:nvPr>
        </p:nvGraphicFramePr>
        <p:xfrm>
          <a:off x="1981200" y="1604520"/>
          <a:ext cx="8229240" cy="452592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CD1BAEAE-4C9C-494C-97FE-17693976BA74}"/>
              </a:ext>
            </a:extLst>
          </p:cNvPr>
          <p:cNvPicPr>
            <a:picLocks noChangeAspect="1"/>
          </p:cNvPicPr>
          <p:nvPr/>
        </p:nvPicPr>
        <p:blipFill>
          <a:blip r:embed="rId4">
            <a:lum/>
            <a:alphaModFix/>
          </a:blip>
          <a:srcRect/>
          <a:stretch>
            <a:fillRect/>
          </a:stretch>
        </p:blipFill>
        <p:spPr>
          <a:xfrm>
            <a:off x="1889760" y="1604520"/>
            <a:ext cx="8595360" cy="5070600"/>
          </a:xfrm>
          <a:prstGeom prst="rect">
            <a:avLst/>
          </a:prstGeom>
          <a:noFill/>
          <a:ln>
            <a:noFill/>
          </a:ln>
        </p:spPr>
      </p:pic>
      <p:pic>
        <p:nvPicPr>
          <p:cNvPr id="5" name="Picture 4">
            <a:extLst>
              <a:ext uri="{FF2B5EF4-FFF2-40B4-BE49-F238E27FC236}">
                <a16:creationId xmlns:a16="http://schemas.microsoft.com/office/drawing/2014/main" id="{71550719-9F6D-40D5-BE94-CA32F9B31097}"/>
              </a:ext>
            </a:extLst>
          </p:cNvPr>
          <p:cNvPicPr>
            <a:picLocks noChangeAspect="1"/>
          </p:cNvPicPr>
          <p:nvPr/>
        </p:nvPicPr>
        <p:blipFill>
          <a:blip r:embed="rId5">
            <a:lum/>
            <a:alphaModFix/>
          </a:blip>
          <a:srcRect/>
          <a:stretch>
            <a:fillRect/>
          </a:stretch>
        </p:blipFill>
        <p:spPr>
          <a:xfrm>
            <a:off x="1524720" y="-360"/>
            <a:ext cx="2095560" cy="914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F085-964B-4FB9-B0D2-80A76C72ECDF}"/>
              </a:ext>
            </a:extLst>
          </p:cNvPr>
          <p:cNvSpPr txBox="1">
            <a:spLocks noGrp="1"/>
          </p:cNvSpPr>
          <p:nvPr>
            <p:ph type="title" idx="4294967295"/>
          </p:nvPr>
        </p:nvSpPr>
        <p:spPr>
          <a:xfrm>
            <a:off x="2073001" y="274320"/>
            <a:ext cx="7772039" cy="1469520"/>
          </a:xfrm>
        </p:spPr>
        <p:txBody>
          <a:bodyPr vert="horz" lIns="0" tIns="0" rIns="0" bIns="0" rtlCol="0" anchor="ctr">
            <a:normAutofit/>
          </a:bodyPr>
          <a:lstStyle/>
          <a:p>
            <a:pPr lvl="0"/>
            <a:r>
              <a:rPr lang="en-US" sz="4000" b="1">
                <a:solidFill>
                  <a:srgbClr val="004586"/>
                </a:solidFill>
              </a:rPr>
              <a:t>Number of billionaires by country (2020), Hurun Report</a:t>
            </a:r>
          </a:p>
        </p:txBody>
      </p:sp>
      <p:pic>
        <p:nvPicPr>
          <p:cNvPr id="3" name="Picture 2">
            <a:extLst>
              <a:ext uri="{FF2B5EF4-FFF2-40B4-BE49-F238E27FC236}">
                <a16:creationId xmlns:a16="http://schemas.microsoft.com/office/drawing/2014/main" id="{EEFD869E-4A3D-4FF2-911D-675174C2F278}"/>
              </a:ext>
            </a:extLst>
          </p:cNvPr>
          <p:cNvPicPr>
            <a:picLocks noChangeAspect="1"/>
          </p:cNvPicPr>
          <p:nvPr/>
        </p:nvPicPr>
        <p:blipFill>
          <a:blip r:embed="rId3">
            <a:lum/>
            <a:alphaModFix/>
          </a:blip>
          <a:srcRect/>
          <a:stretch>
            <a:fillRect/>
          </a:stretch>
        </p:blipFill>
        <p:spPr>
          <a:xfrm>
            <a:off x="1521480" y="2011680"/>
            <a:ext cx="9143640" cy="4572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CCC5-358C-44A3-9F1F-4DD0CCB471EF}"/>
              </a:ext>
            </a:extLst>
          </p:cNvPr>
          <p:cNvSpPr>
            <a:spLocks noGrp="1"/>
          </p:cNvSpPr>
          <p:nvPr>
            <p:ph type="title"/>
          </p:nvPr>
        </p:nvSpPr>
        <p:spPr>
          <a:xfrm>
            <a:off x="246529" y="201707"/>
            <a:ext cx="11703424" cy="672352"/>
          </a:xfrm>
        </p:spPr>
        <p:txBody>
          <a:bodyPr>
            <a:normAutofit/>
          </a:bodyPr>
          <a:lstStyle/>
          <a:p>
            <a:endParaRPr lang="pt-PT" sz="2800" b="1" dirty="0">
              <a:solidFill>
                <a:srgbClr val="C00000"/>
              </a:solidFill>
              <a:latin typeface="Arial Narrow" panose="020B0606020202030204" pitchFamily="34" charset="0"/>
            </a:endParaRPr>
          </a:p>
        </p:txBody>
      </p:sp>
      <p:sp>
        <p:nvSpPr>
          <p:cNvPr id="3" name="Content Placeholder 2">
            <a:extLst>
              <a:ext uri="{FF2B5EF4-FFF2-40B4-BE49-F238E27FC236}">
                <a16:creationId xmlns:a16="http://schemas.microsoft.com/office/drawing/2014/main" id="{447DE0E9-CDDA-4698-A676-4A265F66A5B6}"/>
              </a:ext>
            </a:extLst>
          </p:cNvPr>
          <p:cNvSpPr>
            <a:spLocks noGrp="1"/>
          </p:cNvSpPr>
          <p:nvPr>
            <p:ph idx="1"/>
          </p:nvPr>
        </p:nvSpPr>
        <p:spPr>
          <a:xfrm>
            <a:off x="246529" y="1129553"/>
            <a:ext cx="11703424" cy="5423647"/>
          </a:xfrm>
        </p:spPr>
        <p:txBody>
          <a:bodyPr/>
          <a:lstStyle/>
          <a:p>
            <a:pPr>
              <a:lnSpc>
                <a:spcPct val="100000"/>
              </a:lnSpc>
              <a:spcBef>
                <a:spcPts val="0"/>
              </a:spcBef>
              <a:spcAft>
                <a:spcPts val="1800"/>
              </a:spcAft>
              <a:buClr>
                <a:srgbClr val="C00000"/>
              </a:buClr>
              <a:buSzPct val="110000"/>
            </a:pPr>
            <a:endParaRPr lang="pt-PT" dirty="0">
              <a:latin typeface="Arial Narrow" panose="020B0606020202030204" pitchFamily="34" charset="0"/>
            </a:endParaRPr>
          </a:p>
        </p:txBody>
      </p:sp>
    </p:spTree>
    <p:extLst>
      <p:ext uri="{BB962C8B-B14F-4D97-AF65-F5344CB8AC3E}">
        <p14:creationId xmlns:p14="http://schemas.microsoft.com/office/powerpoint/2010/main" val="2952762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CCC5-358C-44A3-9F1F-4DD0CCB471EF}"/>
              </a:ext>
            </a:extLst>
          </p:cNvPr>
          <p:cNvSpPr>
            <a:spLocks noGrp="1"/>
          </p:cNvSpPr>
          <p:nvPr>
            <p:ph type="title"/>
          </p:nvPr>
        </p:nvSpPr>
        <p:spPr>
          <a:xfrm>
            <a:off x="246529" y="201707"/>
            <a:ext cx="11703424" cy="672352"/>
          </a:xfrm>
        </p:spPr>
        <p:txBody>
          <a:bodyPr>
            <a:normAutofit/>
          </a:bodyPr>
          <a:lstStyle/>
          <a:p>
            <a:r>
              <a:rPr lang="pt-PT" sz="2800" b="1" dirty="0">
                <a:solidFill>
                  <a:srgbClr val="C00000"/>
                </a:solidFill>
                <a:latin typeface="Arial Narrow" panose="020B0606020202030204" pitchFamily="34" charset="0"/>
              </a:rPr>
              <a:t>Referências</a:t>
            </a:r>
          </a:p>
        </p:txBody>
      </p:sp>
      <p:sp>
        <p:nvSpPr>
          <p:cNvPr id="3" name="Content Placeholder 2">
            <a:extLst>
              <a:ext uri="{FF2B5EF4-FFF2-40B4-BE49-F238E27FC236}">
                <a16:creationId xmlns:a16="http://schemas.microsoft.com/office/drawing/2014/main" id="{447DE0E9-CDDA-4698-A676-4A265F66A5B6}"/>
              </a:ext>
            </a:extLst>
          </p:cNvPr>
          <p:cNvSpPr>
            <a:spLocks noGrp="1"/>
          </p:cNvSpPr>
          <p:nvPr>
            <p:ph idx="1"/>
          </p:nvPr>
        </p:nvSpPr>
        <p:spPr>
          <a:xfrm>
            <a:off x="246529" y="1129553"/>
            <a:ext cx="11703424" cy="5423647"/>
          </a:xfrm>
        </p:spPr>
        <p:txBody>
          <a:bodyPr/>
          <a:lstStyle/>
          <a:p>
            <a:pPr>
              <a:lnSpc>
                <a:spcPct val="100000"/>
              </a:lnSpc>
              <a:spcBef>
                <a:spcPts val="0"/>
              </a:spcBef>
              <a:spcAft>
                <a:spcPts val="1800"/>
              </a:spcAft>
              <a:buClr>
                <a:srgbClr val="C00000"/>
              </a:buClr>
              <a:buSzPct val="110000"/>
            </a:pPr>
            <a:r>
              <a:rPr lang="pt-PT" dirty="0">
                <a:latin typeface="Arial Narrow" panose="020B0606020202030204" pitchFamily="34" charset="0"/>
              </a:rPr>
              <a:t>Beckert, </a:t>
            </a:r>
            <a:r>
              <a:rPr lang="pt-PT" dirty="0" err="1">
                <a:latin typeface="Arial Narrow" panose="020B0606020202030204" pitchFamily="34" charset="0"/>
              </a:rPr>
              <a:t>Sven</a:t>
            </a:r>
            <a:r>
              <a:rPr lang="pt-PT" dirty="0">
                <a:latin typeface="Arial Narrow" panose="020B0606020202030204" pitchFamily="34" charset="0"/>
              </a:rPr>
              <a:t> &amp; Seth </a:t>
            </a:r>
            <a:r>
              <a:rPr lang="pt-PT" dirty="0" err="1">
                <a:latin typeface="Arial Narrow" panose="020B0606020202030204" pitchFamily="34" charset="0"/>
              </a:rPr>
              <a:t>Rockman</a:t>
            </a:r>
            <a:r>
              <a:rPr lang="pt-PT" dirty="0">
                <a:latin typeface="Arial Narrow" panose="020B0606020202030204" pitchFamily="34" charset="0"/>
              </a:rPr>
              <a:t>  (</a:t>
            </a:r>
            <a:r>
              <a:rPr lang="pt-PT" dirty="0" err="1">
                <a:latin typeface="Arial Narrow" panose="020B0606020202030204" pitchFamily="34" charset="0"/>
              </a:rPr>
              <a:t>editors</a:t>
            </a:r>
            <a:r>
              <a:rPr lang="pt-PT" dirty="0">
                <a:latin typeface="Arial Narrow" panose="020B0606020202030204" pitchFamily="34" charset="0"/>
              </a:rPr>
              <a:t>) (2016) </a:t>
            </a:r>
            <a:r>
              <a:rPr lang="pt-PT" dirty="0" err="1">
                <a:latin typeface="Arial Narrow" panose="020B0606020202030204" pitchFamily="34" charset="0"/>
              </a:rPr>
              <a:t>Slavery’s</a:t>
            </a:r>
            <a:r>
              <a:rPr lang="pt-PT" dirty="0">
                <a:latin typeface="Arial Narrow" panose="020B0606020202030204" pitchFamily="34" charset="0"/>
              </a:rPr>
              <a:t> capitalismo</a:t>
            </a:r>
          </a:p>
          <a:p>
            <a:pPr>
              <a:lnSpc>
                <a:spcPct val="100000"/>
              </a:lnSpc>
              <a:spcBef>
                <a:spcPts val="0"/>
              </a:spcBef>
              <a:spcAft>
                <a:spcPts val="1800"/>
              </a:spcAft>
              <a:buClr>
                <a:srgbClr val="C00000"/>
              </a:buClr>
              <a:buSzPct val="110000"/>
            </a:pPr>
            <a:r>
              <a:rPr lang="pt-PT" dirty="0" err="1">
                <a:latin typeface="Arial Narrow" panose="020B0606020202030204" pitchFamily="34" charset="0"/>
              </a:rPr>
              <a:t>Dobb</a:t>
            </a:r>
            <a:r>
              <a:rPr lang="pt-PT" dirty="0">
                <a:latin typeface="Arial Narrow" panose="020B0606020202030204" pitchFamily="34" charset="0"/>
              </a:rPr>
              <a:t>, Maurice (1963) A evolução do capitalismo</a:t>
            </a:r>
          </a:p>
          <a:p>
            <a:pPr>
              <a:lnSpc>
                <a:spcPct val="100000"/>
              </a:lnSpc>
              <a:spcBef>
                <a:spcPts val="0"/>
              </a:spcBef>
              <a:spcAft>
                <a:spcPts val="1800"/>
              </a:spcAft>
              <a:buClr>
                <a:srgbClr val="C00000"/>
              </a:buClr>
              <a:buSzPct val="110000"/>
            </a:pPr>
            <a:r>
              <a:rPr lang="pt-PT" dirty="0">
                <a:latin typeface="Arial Narrow" panose="020B0606020202030204" pitchFamily="34" charset="0"/>
              </a:rPr>
              <a:t>Fine, Ben &amp; Alfredo </a:t>
            </a:r>
            <a:r>
              <a:rPr lang="pt-PT" dirty="0" err="1">
                <a:latin typeface="Arial Narrow" panose="020B0606020202030204" pitchFamily="34" charset="0"/>
              </a:rPr>
              <a:t>Saad</a:t>
            </a:r>
            <a:r>
              <a:rPr lang="pt-PT" dirty="0">
                <a:latin typeface="Arial Narrow" panose="020B0606020202030204" pitchFamily="34" charset="0"/>
              </a:rPr>
              <a:t>-Filho (2016) </a:t>
            </a:r>
            <a:r>
              <a:rPr lang="pt-PT" dirty="0" err="1">
                <a:latin typeface="Arial Narrow" panose="020B0606020202030204" pitchFamily="34" charset="0"/>
              </a:rPr>
              <a:t>Marx’s</a:t>
            </a:r>
            <a:r>
              <a:rPr lang="pt-PT" dirty="0">
                <a:latin typeface="Arial Narrow" panose="020B0606020202030204" pitchFamily="34" charset="0"/>
              </a:rPr>
              <a:t> capital (sexta edição)</a:t>
            </a:r>
          </a:p>
          <a:p>
            <a:pPr>
              <a:lnSpc>
                <a:spcPct val="100000"/>
              </a:lnSpc>
              <a:spcBef>
                <a:spcPts val="0"/>
              </a:spcBef>
              <a:spcAft>
                <a:spcPts val="1800"/>
              </a:spcAft>
              <a:buClr>
                <a:srgbClr val="C00000"/>
              </a:buClr>
              <a:buSzPct val="110000"/>
            </a:pPr>
            <a:r>
              <a:rPr lang="pt-PT" dirty="0" err="1">
                <a:latin typeface="Arial Narrow" panose="020B0606020202030204" pitchFamily="34" charset="0"/>
              </a:rPr>
              <a:t>Harvey</a:t>
            </a:r>
            <a:r>
              <a:rPr lang="pt-PT" dirty="0">
                <a:latin typeface="Arial Narrow" panose="020B0606020202030204" pitchFamily="34" charset="0"/>
              </a:rPr>
              <a:t>, David (2015) </a:t>
            </a:r>
            <a:r>
              <a:rPr lang="pt-PT" dirty="0" err="1">
                <a:latin typeface="Arial Narrow" panose="020B0606020202030204" pitchFamily="34" charset="0"/>
              </a:rPr>
              <a:t>Seventeen</a:t>
            </a:r>
            <a:r>
              <a:rPr lang="pt-PT" dirty="0">
                <a:latin typeface="Arial Narrow" panose="020B0606020202030204" pitchFamily="34" charset="0"/>
              </a:rPr>
              <a:t> </a:t>
            </a:r>
            <a:r>
              <a:rPr lang="pt-PT" dirty="0" err="1">
                <a:latin typeface="Arial Narrow" panose="020B0606020202030204" pitchFamily="34" charset="0"/>
              </a:rPr>
              <a:t>contradictions</a:t>
            </a:r>
            <a:r>
              <a:rPr lang="pt-PT" dirty="0">
                <a:latin typeface="Arial Narrow" panose="020B0606020202030204" pitchFamily="34" charset="0"/>
              </a:rPr>
              <a:t> </a:t>
            </a:r>
            <a:r>
              <a:rPr lang="pt-PT" dirty="0" err="1">
                <a:latin typeface="Arial Narrow" panose="020B0606020202030204" pitchFamily="34" charset="0"/>
              </a:rPr>
              <a:t>and</a:t>
            </a:r>
            <a:r>
              <a:rPr lang="pt-PT" dirty="0">
                <a:latin typeface="Arial Narrow" panose="020B0606020202030204" pitchFamily="34" charset="0"/>
              </a:rPr>
              <a:t> </a:t>
            </a:r>
            <a:r>
              <a:rPr lang="pt-PT" dirty="0" err="1">
                <a:latin typeface="Arial Narrow" panose="020B0606020202030204" pitchFamily="34" charset="0"/>
              </a:rPr>
              <a:t>the</a:t>
            </a:r>
            <a:r>
              <a:rPr lang="pt-PT" dirty="0">
                <a:latin typeface="Arial Narrow" panose="020B0606020202030204" pitchFamily="34" charset="0"/>
              </a:rPr>
              <a:t> </a:t>
            </a:r>
            <a:r>
              <a:rPr lang="pt-PT" dirty="0" err="1">
                <a:latin typeface="Arial Narrow" panose="020B0606020202030204" pitchFamily="34" charset="0"/>
              </a:rPr>
              <a:t>end</a:t>
            </a:r>
            <a:r>
              <a:rPr lang="pt-PT" dirty="0">
                <a:latin typeface="Arial Narrow" panose="020B0606020202030204" pitchFamily="34" charset="0"/>
              </a:rPr>
              <a:t> </a:t>
            </a:r>
            <a:r>
              <a:rPr lang="pt-PT" dirty="0" err="1">
                <a:latin typeface="Arial Narrow" panose="020B0606020202030204" pitchFamily="34" charset="0"/>
              </a:rPr>
              <a:t>of</a:t>
            </a:r>
            <a:r>
              <a:rPr lang="pt-PT" dirty="0">
                <a:latin typeface="Arial Narrow" panose="020B0606020202030204" pitchFamily="34" charset="0"/>
              </a:rPr>
              <a:t> </a:t>
            </a:r>
            <a:r>
              <a:rPr lang="pt-PT" dirty="0" err="1">
                <a:latin typeface="Arial Narrow" panose="020B0606020202030204" pitchFamily="34" charset="0"/>
              </a:rPr>
              <a:t>capitalism</a:t>
            </a:r>
            <a:endParaRPr lang="pt-PT" dirty="0">
              <a:latin typeface="Arial Narrow" panose="020B0606020202030204" pitchFamily="34" charset="0"/>
            </a:endParaRPr>
          </a:p>
          <a:p>
            <a:pPr>
              <a:lnSpc>
                <a:spcPct val="100000"/>
              </a:lnSpc>
              <a:spcBef>
                <a:spcPts val="0"/>
              </a:spcBef>
              <a:spcAft>
                <a:spcPts val="1800"/>
              </a:spcAft>
              <a:buClr>
                <a:srgbClr val="C00000"/>
              </a:buClr>
              <a:buSzPct val="110000"/>
            </a:pPr>
            <a:r>
              <a:rPr lang="pt-PT" dirty="0" err="1">
                <a:latin typeface="Arial Narrow" panose="020B0606020202030204" pitchFamily="34" charset="0"/>
              </a:rPr>
              <a:t>Mandel</a:t>
            </a:r>
            <a:r>
              <a:rPr lang="pt-PT" dirty="0">
                <a:latin typeface="Arial Narrow" panose="020B0606020202030204" pitchFamily="34" charset="0"/>
              </a:rPr>
              <a:t>, Ernest (1972) Late </a:t>
            </a:r>
            <a:r>
              <a:rPr lang="pt-PT" dirty="0" err="1">
                <a:latin typeface="Arial Narrow" panose="020B0606020202030204" pitchFamily="34" charset="0"/>
              </a:rPr>
              <a:t>capitalism</a:t>
            </a:r>
            <a:r>
              <a:rPr lang="pt-PT" dirty="0">
                <a:latin typeface="Arial Narrow" panose="020B0606020202030204" pitchFamily="34" charset="0"/>
              </a:rPr>
              <a:t>.</a:t>
            </a:r>
          </a:p>
          <a:p>
            <a:pPr>
              <a:lnSpc>
                <a:spcPct val="100000"/>
              </a:lnSpc>
              <a:spcBef>
                <a:spcPts val="0"/>
              </a:spcBef>
              <a:spcAft>
                <a:spcPts val="1800"/>
              </a:spcAft>
              <a:buClr>
                <a:srgbClr val="C00000"/>
              </a:buClr>
              <a:buSzPct val="110000"/>
            </a:pPr>
            <a:r>
              <a:rPr lang="pt-PT" dirty="0">
                <a:latin typeface="Arial Narrow" panose="020B0606020202030204" pitchFamily="34" charset="0"/>
              </a:rPr>
              <a:t>Marx, Karl </a:t>
            </a:r>
            <a:r>
              <a:rPr lang="en-GB" dirty="0">
                <a:latin typeface="Arial Narrow" panose="020B0606020202030204" pitchFamily="34" charset="0"/>
              </a:rPr>
              <a:t>[(1887)-(1983)] Capital. Volume I</a:t>
            </a:r>
            <a:endParaRPr lang="pt-PT" dirty="0">
              <a:latin typeface="Arial Narrow" panose="020B0606020202030204" pitchFamily="34" charset="0"/>
            </a:endParaRPr>
          </a:p>
          <a:p>
            <a:pPr>
              <a:lnSpc>
                <a:spcPct val="100000"/>
              </a:lnSpc>
              <a:spcBef>
                <a:spcPts val="0"/>
              </a:spcBef>
              <a:spcAft>
                <a:spcPts val="1800"/>
              </a:spcAft>
              <a:buClr>
                <a:srgbClr val="C00000"/>
              </a:buClr>
              <a:buSzPct val="110000"/>
            </a:pPr>
            <a:r>
              <a:rPr lang="pt-PT" dirty="0" err="1">
                <a:latin typeface="Arial Narrow" panose="020B0606020202030204" pitchFamily="34" charset="0"/>
              </a:rPr>
              <a:t>Rodney</a:t>
            </a:r>
            <a:r>
              <a:rPr lang="pt-PT" dirty="0">
                <a:latin typeface="Arial Narrow" panose="020B0606020202030204" pitchFamily="34" charset="0"/>
              </a:rPr>
              <a:t>, Walter (1974) </a:t>
            </a:r>
            <a:r>
              <a:rPr lang="pt-PT" dirty="0" err="1">
                <a:latin typeface="Arial Narrow" panose="020B0606020202030204" pitchFamily="34" charset="0"/>
              </a:rPr>
              <a:t>How</a:t>
            </a:r>
            <a:r>
              <a:rPr lang="pt-PT" dirty="0">
                <a:latin typeface="Arial Narrow" panose="020B0606020202030204" pitchFamily="34" charset="0"/>
              </a:rPr>
              <a:t> </a:t>
            </a:r>
            <a:r>
              <a:rPr lang="pt-PT" dirty="0" err="1">
                <a:latin typeface="Arial Narrow" panose="020B0606020202030204" pitchFamily="34" charset="0"/>
              </a:rPr>
              <a:t>Europe</a:t>
            </a:r>
            <a:r>
              <a:rPr lang="pt-PT" dirty="0">
                <a:latin typeface="Arial Narrow" panose="020B0606020202030204" pitchFamily="34" charset="0"/>
              </a:rPr>
              <a:t> </a:t>
            </a:r>
            <a:r>
              <a:rPr lang="pt-PT" dirty="0" err="1">
                <a:latin typeface="Arial Narrow" panose="020B0606020202030204" pitchFamily="34" charset="0"/>
              </a:rPr>
              <a:t>underdeveloped</a:t>
            </a:r>
            <a:r>
              <a:rPr lang="pt-PT" dirty="0">
                <a:latin typeface="Arial Narrow" panose="020B0606020202030204" pitchFamily="34" charset="0"/>
              </a:rPr>
              <a:t> Africa</a:t>
            </a:r>
          </a:p>
          <a:p>
            <a:pPr>
              <a:lnSpc>
                <a:spcPct val="100000"/>
              </a:lnSpc>
              <a:spcBef>
                <a:spcPts val="0"/>
              </a:spcBef>
              <a:spcAft>
                <a:spcPts val="1800"/>
              </a:spcAft>
              <a:buClr>
                <a:srgbClr val="C00000"/>
              </a:buClr>
              <a:buSzPct val="110000"/>
            </a:pPr>
            <a:r>
              <a:rPr lang="pt-PT" dirty="0">
                <a:latin typeface="Arial Narrow" panose="020B0606020202030204" pitchFamily="34" charset="0"/>
              </a:rPr>
              <a:t>Williams, Eric (1944) </a:t>
            </a:r>
            <a:r>
              <a:rPr lang="pt-PT" dirty="0" err="1">
                <a:latin typeface="Arial Narrow" panose="020B0606020202030204" pitchFamily="34" charset="0"/>
              </a:rPr>
              <a:t>British</a:t>
            </a:r>
            <a:r>
              <a:rPr lang="pt-PT" dirty="0">
                <a:latin typeface="Arial Narrow" panose="020B0606020202030204" pitchFamily="34" charset="0"/>
              </a:rPr>
              <a:t> </a:t>
            </a:r>
            <a:r>
              <a:rPr lang="pt-PT" dirty="0" err="1">
                <a:latin typeface="Arial Narrow" panose="020B0606020202030204" pitchFamily="34" charset="0"/>
              </a:rPr>
              <a:t>capitalism</a:t>
            </a:r>
            <a:r>
              <a:rPr lang="pt-PT" dirty="0">
                <a:latin typeface="Arial Narrow" panose="020B0606020202030204" pitchFamily="34" charset="0"/>
              </a:rPr>
              <a:t> </a:t>
            </a:r>
            <a:r>
              <a:rPr lang="pt-PT" dirty="0" err="1">
                <a:latin typeface="Arial Narrow" panose="020B0606020202030204" pitchFamily="34" charset="0"/>
              </a:rPr>
              <a:t>and</a:t>
            </a:r>
            <a:r>
              <a:rPr lang="pt-PT" dirty="0">
                <a:latin typeface="Arial Narrow" panose="020B0606020202030204" pitchFamily="34" charset="0"/>
              </a:rPr>
              <a:t> </a:t>
            </a:r>
            <a:r>
              <a:rPr lang="pt-PT" dirty="0" err="1">
                <a:latin typeface="Arial Narrow" panose="020B0606020202030204" pitchFamily="34" charset="0"/>
              </a:rPr>
              <a:t>British</a:t>
            </a:r>
            <a:r>
              <a:rPr lang="pt-PT" dirty="0">
                <a:latin typeface="Arial Narrow" panose="020B0606020202030204" pitchFamily="34" charset="0"/>
              </a:rPr>
              <a:t> </a:t>
            </a:r>
            <a:r>
              <a:rPr lang="pt-PT" dirty="0" err="1">
                <a:latin typeface="Arial Narrow" panose="020B0606020202030204" pitchFamily="34" charset="0"/>
              </a:rPr>
              <a:t>slavery</a:t>
            </a:r>
            <a:endParaRPr lang="pt-PT" dirty="0">
              <a:latin typeface="Arial Narrow" panose="020B0606020202030204" pitchFamily="34" charset="0"/>
            </a:endParaRPr>
          </a:p>
          <a:p>
            <a:pPr>
              <a:lnSpc>
                <a:spcPct val="100000"/>
              </a:lnSpc>
              <a:spcBef>
                <a:spcPts val="0"/>
              </a:spcBef>
              <a:spcAft>
                <a:spcPts val="1800"/>
              </a:spcAft>
              <a:buClr>
                <a:srgbClr val="C00000"/>
              </a:buClr>
              <a:buSzPct val="110000"/>
            </a:pPr>
            <a:endParaRPr lang="pt-PT" dirty="0">
              <a:latin typeface="Arial Narrow" panose="020B0606020202030204" pitchFamily="34" charset="0"/>
            </a:endParaRPr>
          </a:p>
        </p:txBody>
      </p:sp>
    </p:spTree>
    <p:extLst>
      <p:ext uri="{BB962C8B-B14F-4D97-AF65-F5344CB8AC3E}">
        <p14:creationId xmlns:p14="http://schemas.microsoft.com/office/powerpoint/2010/main" val="2323074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4043" y="185058"/>
            <a:ext cx="11664043" cy="527119"/>
          </a:xfrm>
        </p:spPr>
        <p:txBody>
          <a:bodyPr>
            <a:normAutofit/>
          </a:bodyPr>
          <a:lstStyle/>
          <a:p>
            <a:r>
              <a:rPr lang="pt-PT" sz="2800" b="1" dirty="0">
                <a:solidFill>
                  <a:srgbClr val="C00000"/>
                </a:solidFill>
                <a:latin typeface="Arial Narrow" panose="020B0606020202030204" pitchFamily="34" charset="0"/>
              </a:rPr>
              <a:t>Bibliografia</a:t>
            </a:r>
            <a:endParaRPr lang="en-GB" sz="2800" b="1" dirty="0">
              <a:solidFill>
                <a:srgbClr val="C00000"/>
              </a:solidFill>
              <a:latin typeface="Arial Narrow" panose="020B0606020202030204" pitchFamily="34" charset="0"/>
            </a:endParaRPr>
          </a:p>
        </p:txBody>
      </p:sp>
      <p:sp>
        <p:nvSpPr>
          <p:cNvPr id="4" name="Content Placeholder 3"/>
          <p:cNvSpPr>
            <a:spLocks noGrp="1"/>
          </p:cNvSpPr>
          <p:nvPr>
            <p:ph idx="1"/>
          </p:nvPr>
        </p:nvSpPr>
        <p:spPr>
          <a:xfrm>
            <a:off x="234043" y="839666"/>
            <a:ext cx="11664044" cy="5788242"/>
          </a:xfrm>
        </p:spPr>
        <p:txBody>
          <a:bodyPr>
            <a:normAutofit fontScale="70000" lnSpcReduction="20000"/>
          </a:bodyPr>
          <a:lstStyle/>
          <a:p>
            <a:pPr>
              <a:spcBef>
                <a:spcPts val="0"/>
              </a:spcBef>
              <a:spcAft>
                <a:spcPts val="1800"/>
              </a:spcAft>
            </a:pPr>
            <a:r>
              <a:rPr lang="pt-PT" sz="2400" dirty="0">
                <a:latin typeface="Arial Narrow" panose="020B0606020202030204" pitchFamily="34" charset="0"/>
              </a:rPr>
              <a:t>Castel-Branco, Carlos (2017). </a:t>
            </a:r>
            <a:r>
              <a:rPr lang="pt-PT" sz="2400" i="1" dirty="0">
                <a:latin typeface="Arial Narrow" panose="020B0606020202030204" pitchFamily="34" charset="0"/>
              </a:rPr>
              <a:t>Contribuição para o método de investigação da economia política de Moçambique.</a:t>
            </a:r>
            <a:r>
              <a:rPr lang="pt-PT" sz="2400" dirty="0">
                <a:latin typeface="Arial Narrow" panose="020B0606020202030204" pitchFamily="34" charset="0"/>
              </a:rPr>
              <a:t> In Brito, Luís, Carlos Castel-Branco </a:t>
            </a:r>
            <a:r>
              <a:rPr lang="pt-PT" sz="2400" i="1" dirty="0" err="1">
                <a:latin typeface="Arial Narrow" panose="020B0606020202030204" pitchFamily="34" charset="0"/>
              </a:rPr>
              <a:t>et</a:t>
            </a:r>
            <a:r>
              <a:rPr lang="pt-PT" sz="2400" i="1" dirty="0">
                <a:latin typeface="Arial Narrow" panose="020B0606020202030204" pitchFamily="34" charset="0"/>
              </a:rPr>
              <a:t> al </a:t>
            </a:r>
            <a:r>
              <a:rPr lang="pt-PT" sz="2400" dirty="0">
                <a:latin typeface="Arial Narrow" panose="020B0606020202030204" pitchFamily="34" charset="0"/>
              </a:rPr>
              <a:t>(</a:t>
            </a:r>
            <a:r>
              <a:rPr lang="pt-PT" sz="2400" dirty="0" err="1">
                <a:latin typeface="Arial Narrow" panose="020B0606020202030204" pitchFamily="34" charset="0"/>
              </a:rPr>
              <a:t>orgs</a:t>
            </a:r>
            <a:r>
              <a:rPr lang="pt-PT" sz="2400" dirty="0">
                <a:latin typeface="Arial Narrow" panose="020B0606020202030204" pitchFamily="34" charset="0"/>
              </a:rPr>
              <a:t>.) (2017). Desafios para Moçambique 2017. IESE: Maputo (pp. 83-97) </a:t>
            </a:r>
            <a:r>
              <a:rPr lang="pt-PT" sz="2400" dirty="0">
                <a:latin typeface="Arial Narrow" panose="020B0606020202030204" pitchFamily="34" charset="0"/>
                <a:hlinkClick r:id="rId2"/>
              </a:rPr>
              <a:t>https://www.researchgate.net/publication/327729728_CONTRIBUICAO_PARA_O_METODO_DE_INVESTIGACAO_DA_ECONOMIA_POLITICA_DE_MOCAMBIQUE</a:t>
            </a:r>
            <a:r>
              <a:rPr lang="pt-PT" sz="2400" dirty="0">
                <a:latin typeface="Arial Narrow" panose="020B0606020202030204" pitchFamily="34" charset="0"/>
              </a:rPr>
              <a:t> </a:t>
            </a:r>
          </a:p>
          <a:p>
            <a:pPr>
              <a:spcBef>
                <a:spcPts val="0"/>
              </a:spcBef>
              <a:spcAft>
                <a:spcPts val="1800"/>
              </a:spcAft>
            </a:pPr>
            <a:r>
              <a:rPr lang="pt-PT" sz="2400" dirty="0">
                <a:latin typeface="Arial Narrow" panose="020B0606020202030204" pitchFamily="34" charset="0"/>
              </a:rPr>
              <a:t>Fine, Ben (2012) </a:t>
            </a:r>
            <a:r>
              <a:rPr lang="pt-PT" sz="2400" i="1" dirty="0">
                <a:latin typeface="Arial Narrow" panose="020B0606020202030204" pitchFamily="34" charset="0"/>
              </a:rPr>
              <a:t>Labour </a:t>
            </a:r>
            <a:r>
              <a:rPr lang="pt-PT" sz="2400" i="1" dirty="0" err="1">
                <a:latin typeface="Arial Narrow" panose="020B0606020202030204" pitchFamily="34" charset="0"/>
              </a:rPr>
              <a:t>Theory</a:t>
            </a:r>
            <a:r>
              <a:rPr lang="pt-PT" sz="2400" i="1" dirty="0">
                <a:latin typeface="Arial Narrow" panose="020B0606020202030204" pitchFamily="34" charset="0"/>
              </a:rPr>
              <a:t> </a:t>
            </a:r>
            <a:r>
              <a:rPr lang="pt-PT" sz="2400" i="1" dirty="0" err="1">
                <a:latin typeface="Arial Narrow" panose="020B0606020202030204" pitchFamily="34" charset="0"/>
              </a:rPr>
              <a:t>of</a:t>
            </a:r>
            <a:r>
              <a:rPr lang="pt-PT" sz="2400" i="1" dirty="0">
                <a:latin typeface="Arial Narrow" panose="020B0606020202030204" pitchFamily="34" charset="0"/>
              </a:rPr>
              <a:t> </a:t>
            </a:r>
            <a:r>
              <a:rPr lang="pt-PT" sz="2400" i="1" dirty="0" err="1">
                <a:latin typeface="Arial Narrow" panose="020B0606020202030204" pitchFamily="34" charset="0"/>
              </a:rPr>
              <a:t>Value</a:t>
            </a:r>
            <a:r>
              <a:rPr lang="pt-PT" sz="2400" i="1" dirty="0">
                <a:latin typeface="Arial Narrow" panose="020B0606020202030204" pitchFamily="34" charset="0"/>
              </a:rPr>
              <a:t>. </a:t>
            </a:r>
            <a:r>
              <a:rPr lang="pt-PT" sz="2400" dirty="0">
                <a:latin typeface="Arial Narrow" panose="020B0606020202030204" pitchFamily="34" charset="0"/>
              </a:rPr>
              <a:t>In Fine, Ben &amp; Alfredo </a:t>
            </a:r>
            <a:r>
              <a:rPr lang="pt-PT" sz="2400" dirty="0" err="1">
                <a:latin typeface="Arial Narrow" panose="020B0606020202030204" pitchFamily="34" charset="0"/>
              </a:rPr>
              <a:t>Saad</a:t>
            </a:r>
            <a:r>
              <a:rPr lang="pt-PT" sz="2400" dirty="0">
                <a:latin typeface="Arial Narrow" panose="020B0606020202030204" pitchFamily="34" charset="0"/>
              </a:rPr>
              <a:t>-Filho (eds.) </a:t>
            </a:r>
            <a:r>
              <a:rPr lang="pt-PT" sz="2400" dirty="0" err="1">
                <a:latin typeface="Arial Narrow" panose="020B0606020202030204" pitchFamily="34" charset="0"/>
              </a:rPr>
              <a:t>The</a:t>
            </a:r>
            <a:r>
              <a:rPr lang="pt-PT" sz="2400" dirty="0">
                <a:latin typeface="Arial Narrow" panose="020B0606020202030204" pitchFamily="34" charset="0"/>
              </a:rPr>
              <a:t> Elgar </a:t>
            </a:r>
            <a:r>
              <a:rPr lang="pt-PT" sz="2400" dirty="0" err="1">
                <a:latin typeface="Arial Narrow" panose="020B0606020202030204" pitchFamily="34" charset="0"/>
              </a:rPr>
              <a:t>Companion</a:t>
            </a:r>
            <a:r>
              <a:rPr lang="pt-PT" sz="2400" dirty="0">
                <a:latin typeface="Arial Narrow" panose="020B0606020202030204" pitchFamily="34" charset="0"/>
              </a:rPr>
              <a:t> to </a:t>
            </a:r>
            <a:r>
              <a:rPr lang="pt-PT" sz="2400" dirty="0" err="1">
                <a:latin typeface="Arial Narrow" panose="020B0606020202030204" pitchFamily="34" charset="0"/>
              </a:rPr>
              <a:t>Marxist</a:t>
            </a:r>
            <a:r>
              <a:rPr lang="pt-PT" sz="2400" dirty="0">
                <a:latin typeface="Arial Narrow" panose="020B0606020202030204" pitchFamily="34" charset="0"/>
              </a:rPr>
              <a:t> </a:t>
            </a:r>
            <a:r>
              <a:rPr lang="pt-PT" sz="2400" dirty="0" err="1">
                <a:latin typeface="Arial Narrow" panose="020B0606020202030204" pitchFamily="34" charset="0"/>
              </a:rPr>
              <a:t>Economics</a:t>
            </a:r>
            <a:r>
              <a:rPr lang="pt-PT" sz="2400" dirty="0">
                <a:latin typeface="Arial Narrow" panose="020B0606020202030204" pitchFamily="34" charset="0"/>
              </a:rPr>
              <a:t>. Edward Elgar: </a:t>
            </a:r>
            <a:r>
              <a:rPr lang="pt-PT" sz="2400" dirty="0" err="1">
                <a:latin typeface="Arial Narrow" panose="020B0606020202030204" pitchFamily="34" charset="0"/>
              </a:rPr>
              <a:t>Cheltenham</a:t>
            </a:r>
            <a:endParaRPr lang="pt-PT" sz="2400" dirty="0">
              <a:latin typeface="Arial Narrow" panose="020B0606020202030204" pitchFamily="34" charset="0"/>
            </a:endParaRPr>
          </a:p>
          <a:p>
            <a:pPr>
              <a:spcBef>
                <a:spcPts val="0"/>
              </a:spcBef>
              <a:spcAft>
                <a:spcPts val="1800"/>
              </a:spcAft>
            </a:pPr>
            <a:r>
              <a:rPr lang="pt-PT" sz="2400" dirty="0">
                <a:latin typeface="Arial Narrow" panose="020B0606020202030204" pitchFamily="34" charset="0"/>
              </a:rPr>
              <a:t>Fine, Ben &amp; Alfredo Saad-Filho (2018). </a:t>
            </a:r>
            <a:r>
              <a:rPr lang="pt-PT" sz="2400" i="1" dirty="0" err="1">
                <a:latin typeface="Arial Narrow" panose="020B0606020202030204" pitchFamily="34" charset="0"/>
              </a:rPr>
              <a:t>Marxist</a:t>
            </a:r>
            <a:r>
              <a:rPr lang="pt-PT" sz="2400" i="1" dirty="0">
                <a:latin typeface="Arial Narrow" panose="020B0606020202030204" pitchFamily="34" charset="0"/>
              </a:rPr>
              <a:t> </a:t>
            </a:r>
            <a:r>
              <a:rPr lang="pt-PT" sz="2400" i="1" dirty="0" err="1">
                <a:latin typeface="Arial Narrow" panose="020B0606020202030204" pitchFamily="34" charset="0"/>
              </a:rPr>
              <a:t>economics</a:t>
            </a:r>
            <a:r>
              <a:rPr lang="pt-PT" sz="2400" i="1" dirty="0">
                <a:latin typeface="Arial Narrow" panose="020B0606020202030204" pitchFamily="34" charset="0"/>
              </a:rPr>
              <a:t>. </a:t>
            </a:r>
            <a:r>
              <a:rPr lang="pt-PT" sz="2400" dirty="0">
                <a:latin typeface="Arial Narrow" panose="020B0606020202030204" pitchFamily="34" charset="0"/>
              </a:rPr>
              <a:t>In </a:t>
            </a:r>
            <a:r>
              <a:rPr lang="pt-PT" sz="2400" dirty="0" err="1">
                <a:latin typeface="Arial Narrow" panose="020B0606020202030204" pitchFamily="34" charset="0"/>
              </a:rPr>
              <a:t>Fischer</a:t>
            </a:r>
            <a:r>
              <a:rPr lang="pt-PT" sz="2400" dirty="0">
                <a:latin typeface="Arial Narrow" panose="020B0606020202030204" pitchFamily="34" charset="0"/>
              </a:rPr>
              <a:t>, </a:t>
            </a:r>
            <a:r>
              <a:rPr lang="pt-PT" sz="2400" dirty="0" err="1">
                <a:latin typeface="Arial Narrow" panose="020B0606020202030204" pitchFamily="34" charset="0"/>
              </a:rPr>
              <a:t>Liliann</a:t>
            </a:r>
            <a:r>
              <a:rPr lang="pt-PT" sz="2400" dirty="0">
                <a:latin typeface="Arial Narrow" panose="020B0606020202030204" pitchFamily="34" charset="0"/>
              </a:rPr>
              <a:t>, </a:t>
            </a:r>
            <a:r>
              <a:rPr lang="pt-PT" sz="2400" i="1" dirty="0" err="1">
                <a:latin typeface="Arial Narrow" panose="020B0606020202030204" pitchFamily="34" charset="0"/>
              </a:rPr>
              <a:t>et</a:t>
            </a:r>
            <a:r>
              <a:rPr lang="pt-PT" sz="2400" i="1" dirty="0">
                <a:latin typeface="Arial Narrow" panose="020B0606020202030204" pitchFamily="34" charset="0"/>
              </a:rPr>
              <a:t> al. </a:t>
            </a:r>
            <a:r>
              <a:rPr lang="pt-PT" sz="2400" dirty="0">
                <a:latin typeface="Arial Narrow" panose="020B0606020202030204" pitchFamily="34" charset="0"/>
              </a:rPr>
              <a:t>(eds.) </a:t>
            </a:r>
            <a:r>
              <a:rPr lang="pt-PT" sz="2400" dirty="0" err="1">
                <a:latin typeface="Arial Narrow" panose="020B0606020202030204" pitchFamily="34" charset="0"/>
              </a:rPr>
              <a:t>Rethinking</a:t>
            </a:r>
            <a:r>
              <a:rPr lang="pt-PT" sz="2400" dirty="0">
                <a:latin typeface="Arial Narrow" panose="020B0606020202030204" pitchFamily="34" charset="0"/>
              </a:rPr>
              <a:t> </a:t>
            </a:r>
            <a:r>
              <a:rPr lang="pt-PT" sz="2400" dirty="0" err="1">
                <a:latin typeface="Arial Narrow" panose="020B0606020202030204" pitchFamily="34" charset="0"/>
              </a:rPr>
              <a:t>economics</a:t>
            </a:r>
            <a:r>
              <a:rPr lang="pt-PT" sz="2400" dirty="0">
                <a:latin typeface="Arial Narrow" panose="020B0606020202030204" pitchFamily="34" charset="0"/>
              </a:rPr>
              <a:t> – </a:t>
            </a:r>
            <a:r>
              <a:rPr lang="pt-PT" sz="2400" dirty="0" err="1">
                <a:latin typeface="Arial Narrow" panose="020B0606020202030204" pitchFamily="34" charset="0"/>
              </a:rPr>
              <a:t>an</a:t>
            </a:r>
            <a:r>
              <a:rPr lang="pt-PT" sz="2400" dirty="0">
                <a:latin typeface="Arial Narrow" panose="020B0606020202030204" pitchFamily="34" charset="0"/>
              </a:rPr>
              <a:t> </a:t>
            </a:r>
            <a:r>
              <a:rPr lang="pt-PT" sz="2400" dirty="0" err="1">
                <a:latin typeface="Arial Narrow" panose="020B0606020202030204" pitchFamily="34" charset="0"/>
              </a:rPr>
              <a:t>introduction</a:t>
            </a:r>
            <a:r>
              <a:rPr lang="pt-PT" sz="2400" dirty="0">
                <a:latin typeface="Arial Narrow" panose="020B0606020202030204" pitchFamily="34" charset="0"/>
              </a:rPr>
              <a:t> to pluralista </a:t>
            </a:r>
            <a:r>
              <a:rPr lang="pt-PT" sz="2400" dirty="0" err="1">
                <a:latin typeface="Arial Narrow" panose="020B0606020202030204" pitchFamily="34" charset="0"/>
              </a:rPr>
              <a:t>economics</a:t>
            </a:r>
            <a:r>
              <a:rPr lang="pt-PT" sz="2400" dirty="0">
                <a:latin typeface="Arial Narrow" panose="020B0606020202030204" pitchFamily="34" charset="0"/>
              </a:rPr>
              <a:t>. Routledge: New York (pp. 19-32).</a:t>
            </a:r>
          </a:p>
          <a:p>
            <a:pPr>
              <a:spcBef>
                <a:spcPts val="0"/>
              </a:spcBef>
              <a:spcAft>
                <a:spcPts val="1800"/>
              </a:spcAft>
            </a:pPr>
            <a:r>
              <a:rPr lang="pt-BR" sz="2400" dirty="0">
                <a:latin typeface="Arial Narrow" panose="020B0606020202030204" pitchFamily="34" charset="0"/>
              </a:rPr>
              <a:t>Fine, Ben &amp; Alfredo Saad-Filho (2016) Marx’s capital (sexta edição)</a:t>
            </a:r>
            <a:endParaRPr lang="pt-PT" sz="2400" dirty="0">
              <a:latin typeface="Arial Narrow" panose="020B0606020202030204" pitchFamily="34" charset="0"/>
            </a:endParaRPr>
          </a:p>
          <a:p>
            <a:pPr>
              <a:spcBef>
                <a:spcPts val="0"/>
              </a:spcBef>
              <a:spcAft>
                <a:spcPts val="1800"/>
              </a:spcAft>
            </a:pPr>
            <a:r>
              <a:rPr lang="pt-PT" sz="2400" dirty="0" err="1">
                <a:latin typeface="Arial Narrow" panose="020B0606020202030204" pitchFamily="34" charset="0"/>
              </a:rPr>
              <a:t>Gosh</a:t>
            </a:r>
            <a:r>
              <a:rPr lang="pt-PT" sz="2400" dirty="0">
                <a:latin typeface="Arial Narrow" panose="020B0606020202030204" pitchFamily="34" charset="0"/>
              </a:rPr>
              <a:t>, </a:t>
            </a:r>
            <a:r>
              <a:rPr lang="pt-PT" sz="2400" dirty="0" err="1">
                <a:latin typeface="Arial Narrow" panose="020B0606020202030204" pitchFamily="34" charset="0"/>
              </a:rPr>
              <a:t>Jayati</a:t>
            </a:r>
            <a:r>
              <a:rPr lang="pt-PT" sz="2400" dirty="0">
                <a:latin typeface="Arial Narrow" panose="020B0606020202030204" pitchFamily="34" charset="0"/>
              </a:rPr>
              <a:t> (2012) </a:t>
            </a:r>
            <a:r>
              <a:rPr lang="pt-PT" sz="2400" i="1" dirty="0">
                <a:latin typeface="Arial Narrow" panose="020B0606020202030204" pitchFamily="34" charset="0"/>
              </a:rPr>
              <a:t>Capital</a:t>
            </a:r>
            <a:r>
              <a:rPr lang="pt-PT" sz="2400" dirty="0">
                <a:latin typeface="Arial Narrow" panose="020B0606020202030204" pitchFamily="34" charset="0"/>
              </a:rPr>
              <a:t>. In Fine, Ben &amp; Alfredo Saad-Filho (eds.) </a:t>
            </a:r>
            <a:r>
              <a:rPr lang="pt-PT" sz="2400" dirty="0" err="1">
                <a:latin typeface="Arial Narrow" panose="020B0606020202030204" pitchFamily="34" charset="0"/>
              </a:rPr>
              <a:t>The</a:t>
            </a:r>
            <a:r>
              <a:rPr lang="pt-PT" sz="2400" dirty="0">
                <a:latin typeface="Arial Narrow" panose="020B0606020202030204" pitchFamily="34" charset="0"/>
              </a:rPr>
              <a:t> Elgar </a:t>
            </a:r>
            <a:r>
              <a:rPr lang="pt-PT" sz="2400" dirty="0" err="1">
                <a:latin typeface="Arial Narrow" panose="020B0606020202030204" pitchFamily="34" charset="0"/>
              </a:rPr>
              <a:t>Companion</a:t>
            </a:r>
            <a:r>
              <a:rPr lang="pt-PT" sz="2400" dirty="0">
                <a:latin typeface="Arial Narrow" panose="020B0606020202030204" pitchFamily="34" charset="0"/>
              </a:rPr>
              <a:t> to </a:t>
            </a:r>
            <a:r>
              <a:rPr lang="pt-PT" sz="2400" dirty="0" err="1">
                <a:latin typeface="Arial Narrow" panose="020B0606020202030204" pitchFamily="34" charset="0"/>
              </a:rPr>
              <a:t>Marxist</a:t>
            </a:r>
            <a:r>
              <a:rPr lang="pt-PT" sz="2400" dirty="0">
                <a:latin typeface="Arial Narrow" panose="020B0606020202030204" pitchFamily="34" charset="0"/>
              </a:rPr>
              <a:t> </a:t>
            </a:r>
            <a:r>
              <a:rPr lang="pt-PT" sz="2400" dirty="0" err="1">
                <a:latin typeface="Arial Narrow" panose="020B0606020202030204" pitchFamily="34" charset="0"/>
              </a:rPr>
              <a:t>Economics</a:t>
            </a:r>
            <a:r>
              <a:rPr lang="pt-PT" sz="2400" dirty="0">
                <a:latin typeface="Arial Narrow" panose="020B0606020202030204" pitchFamily="34" charset="0"/>
              </a:rPr>
              <a:t>. Edward Elgar: </a:t>
            </a:r>
            <a:r>
              <a:rPr lang="pt-PT" sz="2400" dirty="0" err="1">
                <a:latin typeface="Arial Narrow" panose="020B0606020202030204" pitchFamily="34" charset="0"/>
              </a:rPr>
              <a:t>Cheltenham</a:t>
            </a:r>
            <a:endParaRPr lang="pt-PT" sz="2400" dirty="0">
              <a:latin typeface="Arial Narrow" panose="020B0606020202030204" pitchFamily="34" charset="0"/>
            </a:endParaRPr>
          </a:p>
          <a:p>
            <a:pPr>
              <a:spcBef>
                <a:spcPts val="0"/>
              </a:spcBef>
              <a:spcAft>
                <a:spcPts val="1800"/>
              </a:spcAft>
            </a:pPr>
            <a:r>
              <a:rPr lang="pt-PT" sz="2400" dirty="0" err="1">
                <a:latin typeface="Arial Narrow" panose="020B0606020202030204" pitchFamily="34" charset="0"/>
              </a:rPr>
              <a:t>Gruffydd</a:t>
            </a:r>
            <a:r>
              <a:rPr lang="pt-PT" sz="2400" dirty="0">
                <a:latin typeface="Arial Narrow" panose="020B0606020202030204" pitchFamily="34" charset="0"/>
              </a:rPr>
              <a:t>-Jones, </a:t>
            </a:r>
            <a:r>
              <a:rPr lang="pt-PT" sz="2400" dirty="0" err="1">
                <a:latin typeface="Arial Narrow" panose="020B0606020202030204" pitchFamily="34" charset="0"/>
              </a:rPr>
              <a:t>Branwen</a:t>
            </a:r>
            <a:r>
              <a:rPr lang="pt-PT" sz="2400" dirty="0">
                <a:latin typeface="Arial Narrow" panose="020B0606020202030204" pitchFamily="34" charset="0"/>
              </a:rPr>
              <a:t> (2012) </a:t>
            </a:r>
            <a:r>
              <a:rPr lang="pt-PT" sz="2400" i="1" dirty="0" err="1">
                <a:latin typeface="Arial Narrow" panose="020B0606020202030204" pitchFamily="34" charset="0"/>
              </a:rPr>
              <a:t>Method</a:t>
            </a:r>
            <a:r>
              <a:rPr lang="pt-PT" sz="2400" i="1" dirty="0">
                <a:latin typeface="Arial Narrow" panose="020B0606020202030204" pitchFamily="34" charset="0"/>
              </a:rPr>
              <a:t> </a:t>
            </a:r>
            <a:r>
              <a:rPr lang="pt-PT" sz="2400" i="1" dirty="0" err="1">
                <a:latin typeface="Arial Narrow" panose="020B0606020202030204" pitchFamily="34" charset="0"/>
              </a:rPr>
              <a:t>of</a:t>
            </a:r>
            <a:r>
              <a:rPr lang="pt-PT" sz="2400" i="1" dirty="0">
                <a:latin typeface="Arial Narrow" panose="020B0606020202030204" pitchFamily="34" charset="0"/>
              </a:rPr>
              <a:t> </a:t>
            </a:r>
            <a:r>
              <a:rPr lang="pt-PT" sz="2400" i="1" dirty="0" err="1">
                <a:latin typeface="Arial Narrow" panose="020B0606020202030204" pitchFamily="34" charset="0"/>
              </a:rPr>
              <a:t>Political</a:t>
            </a:r>
            <a:r>
              <a:rPr lang="pt-PT" sz="2400" i="1" dirty="0">
                <a:latin typeface="Arial Narrow" panose="020B0606020202030204" pitchFamily="34" charset="0"/>
              </a:rPr>
              <a:t> </a:t>
            </a:r>
            <a:r>
              <a:rPr lang="pt-PT" sz="2400" i="1" dirty="0" err="1">
                <a:latin typeface="Arial Narrow" panose="020B0606020202030204" pitchFamily="34" charset="0"/>
              </a:rPr>
              <a:t>Economy</a:t>
            </a:r>
            <a:r>
              <a:rPr lang="pt-PT" sz="2400" i="1" dirty="0">
                <a:latin typeface="Arial Narrow" panose="020B0606020202030204" pitchFamily="34" charset="0"/>
              </a:rPr>
              <a:t>. </a:t>
            </a:r>
            <a:r>
              <a:rPr lang="pt-PT" sz="2400" dirty="0">
                <a:latin typeface="Arial Narrow" panose="020B0606020202030204" pitchFamily="34" charset="0"/>
              </a:rPr>
              <a:t>In Fine, Ben &amp; Alfredo </a:t>
            </a:r>
            <a:r>
              <a:rPr lang="pt-PT" sz="2400" dirty="0" err="1">
                <a:latin typeface="Arial Narrow" panose="020B0606020202030204" pitchFamily="34" charset="0"/>
              </a:rPr>
              <a:t>Saad</a:t>
            </a:r>
            <a:r>
              <a:rPr lang="pt-PT" sz="2400" dirty="0">
                <a:latin typeface="Arial Narrow" panose="020B0606020202030204" pitchFamily="34" charset="0"/>
              </a:rPr>
              <a:t>-Filho (eds.) </a:t>
            </a:r>
            <a:r>
              <a:rPr lang="pt-PT" sz="2400" dirty="0" err="1">
                <a:latin typeface="Arial Narrow" panose="020B0606020202030204" pitchFamily="34" charset="0"/>
              </a:rPr>
              <a:t>The</a:t>
            </a:r>
            <a:r>
              <a:rPr lang="pt-PT" sz="2400" dirty="0">
                <a:latin typeface="Arial Narrow" panose="020B0606020202030204" pitchFamily="34" charset="0"/>
              </a:rPr>
              <a:t> Elgar </a:t>
            </a:r>
            <a:r>
              <a:rPr lang="pt-PT" sz="2400" dirty="0" err="1">
                <a:latin typeface="Arial Narrow" panose="020B0606020202030204" pitchFamily="34" charset="0"/>
              </a:rPr>
              <a:t>Companion</a:t>
            </a:r>
            <a:r>
              <a:rPr lang="pt-PT" sz="2400" dirty="0">
                <a:latin typeface="Arial Narrow" panose="020B0606020202030204" pitchFamily="34" charset="0"/>
              </a:rPr>
              <a:t> to </a:t>
            </a:r>
            <a:r>
              <a:rPr lang="pt-PT" sz="2400" dirty="0" err="1">
                <a:latin typeface="Arial Narrow" panose="020B0606020202030204" pitchFamily="34" charset="0"/>
              </a:rPr>
              <a:t>Marxist</a:t>
            </a:r>
            <a:r>
              <a:rPr lang="pt-PT" sz="2400" dirty="0">
                <a:latin typeface="Arial Narrow" panose="020B0606020202030204" pitchFamily="34" charset="0"/>
              </a:rPr>
              <a:t> </a:t>
            </a:r>
            <a:r>
              <a:rPr lang="pt-PT" sz="2400" dirty="0" err="1">
                <a:latin typeface="Arial Narrow" panose="020B0606020202030204" pitchFamily="34" charset="0"/>
              </a:rPr>
              <a:t>Economics</a:t>
            </a:r>
            <a:r>
              <a:rPr lang="pt-PT" sz="2400" dirty="0">
                <a:latin typeface="Arial Narrow" panose="020B0606020202030204" pitchFamily="34" charset="0"/>
              </a:rPr>
              <a:t>. Edward Elgar: </a:t>
            </a:r>
            <a:r>
              <a:rPr lang="pt-PT" sz="2400" dirty="0" err="1">
                <a:latin typeface="Arial Narrow" panose="020B0606020202030204" pitchFamily="34" charset="0"/>
              </a:rPr>
              <a:t>Cheltenham</a:t>
            </a:r>
            <a:r>
              <a:rPr lang="pt-PT" sz="2400" dirty="0">
                <a:latin typeface="Arial Narrow" panose="020B0606020202030204" pitchFamily="34" charset="0"/>
              </a:rPr>
              <a:t> (pp. 220-226)</a:t>
            </a:r>
          </a:p>
          <a:p>
            <a:pPr>
              <a:spcBef>
                <a:spcPts val="0"/>
              </a:spcBef>
              <a:spcAft>
                <a:spcPts val="1800"/>
              </a:spcAft>
            </a:pPr>
            <a:r>
              <a:rPr lang="pt-PT" sz="2400" dirty="0" err="1">
                <a:latin typeface="Arial Narrow" panose="020B0606020202030204" pitchFamily="34" charset="0"/>
              </a:rPr>
              <a:t>Harvey</a:t>
            </a:r>
            <a:r>
              <a:rPr lang="pt-PT" sz="2400" dirty="0">
                <a:latin typeface="Arial Narrow" panose="020B0606020202030204" pitchFamily="34" charset="0"/>
              </a:rPr>
              <a:t>, David (2010) A </a:t>
            </a:r>
            <a:r>
              <a:rPr lang="pt-PT" sz="2400" dirty="0" err="1">
                <a:latin typeface="Arial Narrow" panose="020B0606020202030204" pitchFamily="34" charset="0"/>
              </a:rPr>
              <a:t>companion</a:t>
            </a:r>
            <a:r>
              <a:rPr lang="pt-PT" sz="2400" dirty="0">
                <a:latin typeface="Arial Narrow" panose="020B0606020202030204" pitchFamily="34" charset="0"/>
              </a:rPr>
              <a:t> to </a:t>
            </a:r>
            <a:r>
              <a:rPr lang="pt-PT" sz="2400" dirty="0" err="1">
                <a:latin typeface="Arial Narrow" panose="020B0606020202030204" pitchFamily="34" charset="0"/>
              </a:rPr>
              <a:t>Marx’s</a:t>
            </a:r>
            <a:r>
              <a:rPr lang="pt-PT" sz="2400" dirty="0">
                <a:latin typeface="Arial Narrow" panose="020B0606020202030204" pitchFamily="34" charset="0"/>
              </a:rPr>
              <a:t> Capital. Verso: London.</a:t>
            </a:r>
          </a:p>
          <a:p>
            <a:pPr>
              <a:spcBef>
                <a:spcPts val="0"/>
              </a:spcBef>
              <a:spcAft>
                <a:spcPts val="1800"/>
              </a:spcAft>
            </a:pPr>
            <a:r>
              <a:rPr lang="pt-PT" sz="2400" dirty="0" err="1">
                <a:latin typeface="Arial Narrow" panose="020B0606020202030204" pitchFamily="34" charset="0"/>
              </a:rPr>
              <a:t>Tinel</a:t>
            </a:r>
            <a:r>
              <a:rPr lang="pt-PT" sz="2400" dirty="0">
                <a:latin typeface="Arial Narrow" panose="020B0606020202030204" pitchFamily="34" charset="0"/>
              </a:rPr>
              <a:t>, Bruno (2012) </a:t>
            </a:r>
            <a:r>
              <a:rPr lang="pt-PT" sz="2400" i="1" dirty="0">
                <a:latin typeface="Arial Narrow" panose="020B0606020202030204" pitchFamily="34" charset="0"/>
              </a:rPr>
              <a:t>Labour, </a:t>
            </a:r>
            <a:r>
              <a:rPr lang="pt-PT" sz="2400" i="1" dirty="0" err="1">
                <a:latin typeface="Arial Narrow" panose="020B0606020202030204" pitchFamily="34" charset="0"/>
              </a:rPr>
              <a:t>labour</a:t>
            </a:r>
            <a:r>
              <a:rPr lang="pt-PT" sz="2400" i="1" dirty="0">
                <a:latin typeface="Arial Narrow" panose="020B0606020202030204" pitchFamily="34" charset="0"/>
              </a:rPr>
              <a:t> </a:t>
            </a:r>
            <a:r>
              <a:rPr lang="pt-PT" sz="2400" i="1" dirty="0" err="1">
                <a:latin typeface="Arial Narrow" panose="020B0606020202030204" pitchFamily="34" charset="0"/>
              </a:rPr>
              <a:t>power</a:t>
            </a:r>
            <a:r>
              <a:rPr lang="pt-PT" sz="2400" i="1" dirty="0">
                <a:latin typeface="Arial Narrow" panose="020B0606020202030204" pitchFamily="34" charset="0"/>
              </a:rPr>
              <a:t> </a:t>
            </a:r>
            <a:r>
              <a:rPr lang="pt-PT" sz="2400" i="1" dirty="0" err="1">
                <a:latin typeface="Arial Narrow" panose="020B0606020202030204" pitchFamily="34" charset="0"/>
              </a:rPr>
              <a:t>and</a:t>
            </a:r>
            <a:r>
              <a:rPr lang="pt-PT" sz="2400" i="1" dirty="0">
                <a:latin typeface="Arial Narrow" panose="020B0606020202030204" pitchFamily="34" charset="0"/>
              </a:rPr>
              <a:t> </a:t>
            </a:r>
            <a:r>
              <a:rPr lang="pt-PT" sz="2400" i="1" dirty="0" err="1">
                <a:latin typeface="Arial Narrow" panose="020B0606020202030204" pitchFamily="34" charset="0"/>
              </a:rPr>
              <a:t>the</a:t>
            </a:r>
            <a:r>
              <a:rPr lang="pt-PT" sz="2400" i="1" dirty="0">
                <a:latin typeface="Arial Narrow" panose="020B0606020202030204" pitchFamily="34" charset="0"/>
              </a:rPr>
              <a:t> </a:t>
            </a:r>
            <a:r>
              <a:rPr lang="pt-PT" sz="2400" i="1" dirty="0" err="1">
                <a:latin typeface="Arial Narrow" panose="020B0606020202030204" pitchFamily="34" charset="0"/>
              </a:rPr>
              <a:t>division</a:t>
            </a:r>
            <a:r>
              <a:rPr lang="pt-PT" sz="2400" i="1" dirty="0">
                <a:latin typeface="Arial Narrow" panose="020B0606020202030204" pitchFamily="34" charset="0"/>
              </a:rPr>
              <a:t> </a:t>
            </a:r>
            <a:r>
              <a:rPr lang="pt-PT" sz="2400" i="1" dirty="0" err="1">
                <a:latin typeface="Arial Narrow" panose="020B0606020202030204" pitchFamily="34" charset="0"/>
              </a:rPr>
              <a:t>of</a:t>
            </a:r>
            <a:r>
              <a:rPr lang="pt-PT" sz="2400" i="1" dirty="0">
                <a:latin typeface="Arial Narrow" panose="020B0606020202030204" pitchFamily="34" charset="0"/>
              </a:rPr>
              <a:t> </a:t>
            </a:r>
            <a:r>
              <a:rPr lang="pt-PT" sz="2400" i="1" dirty="0" err="1">
                <a:latin typeface="Arial Narrow" panose="020B0606020202030204" pitchFamily="34" charset="0"/>
              </a:rPr>
              <a:t>labour</a:t>
            </a:r>
            <a:r>
              <a:rPr lang="pt-PT" sz="2400" i="1" dirty="0">
                <a:latin typeface="Arial Narrow" panose="020B0606020202030204" pitchFamily="34" charset="0"/>
              </a:rPr>
              <a:t>. </a:t>
            </a:r>
            <a:r>
              <a:rPr lang="pt-PT" sz="2400" dirty="0">
                <a:latin typeface="Arial Narrow" panose="020B0606020202030204" pitchFamily="34" charset="0"/>
              </a:rPr>
              <a:t>In Fine, Ben &amp; Alfredo </a:t>
            </a:r>
            <a:r>
              <a:rPr lang="pt-PT" sz="2400" dirty="0" err="1">
                <a:latin typeface="Arial Narrow" panose="020B0606020202030204" pitchFamily="34" charset="0"/>
              </a:rPr>
              <a:t>Saad</a:t>
            </a:r>
            <a:r>
              <a:rPr lang="pt-PT" sz="2400" dirty="0">
                <a:latin typeface="Arial Narrow" panose="020B0606020202030204" pitchFamily="34" charset="0"/>
              </a:rPr>
              <a:t>-Filho (eds.) </a:t>
            </a:r>
            <a:r>
              <a:rPr lang="pt-PT" sz="2400" dirty="0" err="1">
                <a:latin typeface="Arial Narrow" panose="020B0606020202030204" pitchFamily="34" charset="0"/>
              </a:rPr>
              <a:t>The</a:t>
            </a:r>
            <a:r>
              <a:rPr lang="pt-PT" sz="2400" dirty="0">
                <a:latin typeface="Arial Narrow" panose="020B0606020202030204" pitchFamily="34" charset="0"/>
              </a:rPr>
              <a:t> Elgar </a:t>
            </a:r>
            <a:r>
              <a:rPr lang="pt-PT" sz="2400" dirty="0" err="1">
                <a:latin typeface="Arial Narrow" panose="020B0606020202030204" pitchFamily="34" charset="0"/>
              </a:rPr>
              <a:t>Companion</a:t>
            </a:r>
            <a:r>
              <a:rPr lang="pt-PT" sz="2400" dirty="0">
                <a:latin typeface="Arial Narrow" panose="020B0606020202030204" pitchFamily="34" charset="0"/>
              </a:rPr>
              <a:t> to </a:t>
            </a:r>
            <a:r>
              <a:rPr lang="pt-PT" sz="2400" dirty="0" err="1">
                <a:latin typeface="Arial Narrow" panose="020B0606020202030204" pitchFamily="34" charset="0"/>
              </a:rPr>
              <a:t>Marxist</a:t>
            </a:r>
            <a:r>
              <a:rPr lang="pt-PT" sz="2400" dirty="0">
                <a:latin typeface="Arial Narrow" panose="020B0606020202030204" pitchFamily="34" charset="0"/>
              </a:rPr>
              <a:t> </a:t>
            </a:r>
            <a:r>
              <a:rPr lang="pt-PT" sz="2400" dirty="0" err="1">
                <a:latin typeface="Arial Narrow" panose="020B0606020202030204" pitchFamily="34" charset="0"/>
              </a:rPr>
              <a:t>Economics</a:t>
            </a:r>
            <a:r>
              <a:rPr lang="pt-PT" sz="2400" dirty="0">
                <a:latin typeface="Arial Narrow" panose="020B0606020202030204" pitchFamily="34" charset="0"/>
              </a:rPr>
              <a:t>. Edward Elgar: </a:t>
            </a:r>
            <a:r>
              <a:rPr lang="pt-PT" sz="2400" dirty="0" err="1">
                <a:latin typeface="Arial Narrow" panose="020B0606020202030204" pitchFamily="34" charset="0"/>
              </a:rPr>
              <a:t>Cheltenham</a:t>
            </a:r>
            <a:endParaRPr lang="pt-PT" sz="2400" dirty="0">
              <a:latin typeface="Arial Narrow" panose="020B0606020202030204" pitchFamily="34" charset="0"/>
            </a:endParaRPr>
          </a:p>
          <a:p>
            <a:pPr>
              <a:spcBef>
                <a:spcPts val="0"/>
              </a:spcBef>
              <a:spcAft>
                <a:spcPts val="1800"/>
              </a:spcAft>
            </a:pPr>
            <a:r>
              <a:rPr lang="pt-PT" sz="2400" dirty="0" err="1">
                <a:latin typeface="Arial Narrow" panose="020B0606020202030204" pitchFamily="34" charset="0"/>
              </a:rPr>
              <a:t>Wood</a:t>
            </a:r>
            <a:r>
              <a:rPr lang="pt-PT" sz="2400" dirty="0">
                <a:latin typeface="Arial Narrow" panose="020B0606020202030204" pitchFamily="34" charset="0"/>
              </a:rPr>
              <a:t>, Ellen (2012) </a:t>
            </a:r>
            <a:r>
              <a:rPr lang="pt-PT" sz="2400" i="1" dirty="0" err="1">
                <a:latin typeface="Arial Narrow" panose="020B0606020202030204" pitchFamily="34" charset="0"/>
              </a:rPr>
              <a:t>Capitalism</a:t>
            </a:r>
            <a:r>
              <a:rPr lang="pt-PT" sz="2400" i="1" dirty="0">
                <a:latin typeface="Arial Narrow" panose="020B0606020202030204" pitchFamily="34" charset="0"/>
              </a:rPr>
              <a:t>. </a:t>
            </a:r>
            <a:r>
              <a:rPr lang="pt-PT" sz="2400" dirty="0">
                <a:latin typeface="Arial Narrow" panose="020B0606020202030204" pitchFamily="34" charset="0"/>
              </a:rPr>
              <a:t>In </a:t>
            </a:r>
            <a:r>
              <a:rPr lang="pt-PT" sz="2400" dirty="0" err="1">
                <a:latin typeface="Arial Narrow" panose="020B0606020202030204" pitchFamily="34" charset="0"/>
              </a:rPr>
              <a:t>In</a:t>
            </a:r>
            <a:r>
              <a:rPr lang="pt-PT" sz="2400" dirty="0">
                <a:latin typeface="Arial Narrow" panose="020B0606020202030204" pitchFamily="34" charset="0"/>
              </a:rPr>
              <a:t> Fine, Ben &amp; Alfredo </a:t>
            </a:r>
            <a:r>
              <a:rPr lang="pt-PT" sz="2400" dirty="0" err="1">
                <a:latin typeface="Arial Narrow" panose="020B0606020202030204" pitchFamily="34" charset="0"/>
              </a:rPr>
              <a:t>Saad</a:t>
            </a:r>
            <a:r>
              <a:rPr lang="pt-PT" sz="2400" dirty="0">
                <a:latin typeface="Arial Narrow" panose="020B0606020202030204" pitchFamily="34" charset="0"/>
              </a:rPr>
              <a:t>-Filho (eds.) </a:t>
            </a:r>
            <a:r>
              <a:rPr lang="pt-PT" sz="2400" dirty="0" err="1">
                <a:latin typeface="Arial Narrow" panose="020B0606020202030204" pitchFamily="34" charset="0"/>
              </a:rPr>
              <a:t>The</a:t>
            </a:r>
            <a:r>
              <a:rPr lang="pt-PT" sz="2400" dirty="0">
                <a:latin typeface="Arial Narrow" panose="020B0606020202030204" pitchFamily="34" charset="0"/>
              </a:rPr>
              <a:t> Elgar </a:t>
            </a:r>
            <a:r>
              <a:rPr lang="pt-PT" sz="2400" dirty="0" err="1">
                <a:latin typeface="Arial Narrow" panose="020B0606020202030204" pitchFamily="34" charset="0"/>
              </a:rPr>
              <a:t>Companion</a:t>
            </a:r>
            <a:r>
              <a:rPr lang="pt-PT" sz="2400" dirty="0">
                <a:latin typeface="Arial Narrow" panose="020B0606020202030204" pitchFamily="34" charset="0"/>
              </a:rPr>
              <a:t> to </a:t>
            </a:r>
            <a:r>
              <a:rPr lang="pt-PT" sz="2400" dirty="0" err="1">
                <a:latin typeface="Arial Narrow" panose="020B0606020202030204" pitchFamily="34" charset="0"/>
              </a:rPr>
              <a:t>Marxist</a:t>
            </a:r>
            <a:r>
              <a:rPr lang="pt-PT" sz="2400" dirty="0">
                <a:latin typeface="Arial Narrow" panose="020B0606020202030204" pitchFamily="34" charset="0"/>
              </a:rPr>
              <a:t> </a:t>
            </a:r>
            <a:r>
              <a:rPr lang="pt-PT" sz="2400" dirty="0" err="1">
                <a:latin typeface="Arial Narrow" panose="020B0606020202030204" pitchFamily="34" charset="0"/>
              </a:rPr>
              <a:t>Economics</a:t>
            </a:r>
            <a:r>
              <a:rPr lang="pt-PT" sz="2400" dirty="0">
                <a:latin typeface="Arial Narrow" panose="020B0606020202030204" pitchFamily="34" charset="0"/>
              </a:rPr>
              <a:t>. Edward Elgar: </a:t>
            </a:r>
            <a:r>
              <a:rPr lang="pt-PT" sz="2400" dirty="0" err="1">
                <a:latin typeface="Arial Narrow" panose="020B0606020202030204" pitchFamily="34" charset="0"/>
              </a:rPr>
              <a:t>Cheltenham</a:t>
            </a:r>
            <a:endParaRPr lang="pt-PT" sz="2400" dirty="0">
              <a:latin typeface="Arial Narrow" panose="020B0606020202030204" pitchFamily="34" charset="0"/>
            </a:endParaRPr>
          </a:p>
          <a:p>
            <a:pPr>
              <a:spcBef>
                <a:spcPts val="0"/>
              </a:spcBef>
              <a:spcAft>
                <a:spcPts val="1800"/>
              </a:spcAft>
            </a:pPr>
            <a:r>
              <a:rPr lang="pt-PT" sz="2400" dirty="0" err="1">
                <a:latin typeface="Arial Narrow" panose="020B0606020202030204" pitchFamily="34" charset="0"/>
              </a:rPr>
              <a:t>Zarembka</a:t>
            </a:r>
            <a:r>
              <a:rPr lang="pt-PT" sz="2400" dirty="0">
                <a:latin typeface="Arial Narrow" panose="020B0606020202030204" pitchFamily="34" charset="0"/>
              </a:rPr>
              <a:t>, Paul (2012) </a:t>
            </a:r>
            <a:r>
              <a:rPr lang="pt-PT" sz="2400" i="1" dirty="0" err="1">
                <a:latin typeface="Arial Narrow" panose="020B0606020202030204" pitchFamily="34" charset="0"/>
              </a:rPr>
              <a:t>Accumulation</a:t>
            </a:r>
            <a:r>
              <a:rPr lang="pt-PT" sz="2400" i="1" dirty="0">
                <a:latin typeface="Arial Narrow" panose="020B0606020202030204" pitchFamily="34" charset="0"/>
              </a:rPr>
              <a:t> </a:t>
            </a:r>
            <a:r>
              <a:rPr lang="pt-PT" sz="2400" i="1" dirty="0" err="1">
                <a:latin typeface="Arial Narrow" panose="020B0606020202030204" pitchFamily="34" charset="0"/>
              </a:rPr>
              <a:t>of</a:t>
            </a:r>
            <a:r>
              <a:rPr lang="pt-PT" sz="2400" i="1" dirty="0">
                <a:latin typeface="Arial Narrow" panose="020B0606020202030204" pitchFamily="34" charset="0"/>
              </a:rPr>
              <a:t> Capital. </a:t>
            </a:r>
            <a:r>
              <a:rPr lang="pt-PT" sz="2400" dirty="0">
                <a:latin typeface="Arial Narrow" panose="020B0606020202030204" pitchFamily="34" charset="0"/>
              </a:rPr>
              <a:t>In Fine, Ben &amp; Alfredo </a:t>
            </a:r>
            <a:r>
              <a:rPr lang="pt-PT" sz="2400" dirty="0" err="1">
                <a:latin typeface="Arial Narrow" panose="020B0606020202030204" pitchFamily="34" charset="0"/>
              </a:rPr>
              <a:t>Saad</a:t>
            </a:r>
            <a:r>
              <a:rPr lang="pt-PT" sz="2400" dirty="0">
                <a:latin typeface="Arial Narrow" panose="020B0606020202030204" pitchFamily="34" charset="0"/>
              </a:rPr>
              <a:t>-Filho (eds.) </a:t>
            </a:r>
            <a:r>
              <a:rPr lang="pt-PT" sz="2400" dirty="0" err="1">
                <a:latin typeface="Arial Narrow" panose="020B0606020202030204" pitchFamily="34" charset="0"/>
              </a:rPr>
              <a:t>The</a:t>
            </a:r>
            <a:r>
              <a:rPr lang="pt-PT" sz="2400" dirty="0">
                <a:latin typeface="Arial Narrow" panose="020B0606020202030204" pitchFamily="34" charset="0"/>
              </a:rPr>
              <a:t> Elgar </a:t>
            </a:r>
            <a:r>
              <a:rPr lang="pt-PT" sz="2400" dirty="0" err="1">
                <a:latin typeface="Arial Narrow" panose="020B0606020202030204" pitchFamily="34" charset="0"/>
              </a:rPr>
              <a:t>Companion</a:t>
            </a:r>
            <a:r>
              <a:rPr lang="pt-PT" sz="2400" dirty="0">
                <a:latin typeface="Arial Narrow" panose="020B0606020202030204" pitchFamily="34" charset="0"/>
              </a:rPr>
              <a:t> to </a:t>
            </a:r>
            <a:r>
              <a:rPr lang="pt-PT" sz="2400" dirty="0" err="1">
                <a:latin typeface="Arial Narrow" panose="020B0606020202030204" pitchFamily="34" charset="0"/>
              </a:rPr>
              <a:t>Marxist</a:t>
            </a:r>
            <a:r>
              <a:rPr lang="pt-PT" sz="2400" dirty="0">
                <a:latin typeface="Arial Narrow" panose="020B0606020202030204" pitchFamily="34" charset="0"/>
              </a:rPr>
              <a:t> </a:t>
            </a:r>
            <a:r>
              <a:rPr lang="pt-PT" sz="2400" dirty="0" err="1">
                <a:latin typeface="Arial Narrow" panose="020B0606020202030204" pitchFamily="34" charset="0"/>
              </a:rPr>
              <a:t>Economics</a:t>
            </a:r>
            <a:r>
              <a:rPr lang="pt-PT" sz="2400" dirty="0">
                <a:latin typeface="Arial Narrow" panose="020B0606020202030204" pitchFamily="34" charset="0"/>
              </a:rPr>
              <a:t>. Edward Elgar: </a:t>
            </a:r>
            <a:r>
              <a:rPr lang="pt-PT" sz="2400" dirty="0" err="1">
                <a:latin typeface="Arial Narrow" panose="020B0606020202030204" pitchFamily="34" charset="0"/>
              </a:rPr>
              <a:t>Cheltenham</a:t>
            </a:r>
            <a:r>
              <a:rPr lang="pt-PT" sz="2400" dirty="0">
                <a:latin typeface="Arial Narrow" panose="020B0606020202030204" pitchFamily="34" charset="0"/>
              </a:rPr>
              <a:t> (pp. 5-9)</a:t>
            </a:r>
          </a:p>
        </p:txBody>
      </p:sp>
      <p:sp>
        <p:nvSpPr>
          <p:cNvPr id="2" name="Slide Number Placeholder 1">
            <a:extLst>
              <a:ext uri="{FF2B5EF4-FFF2-40B4-BE49-F238E27FC236}">
                <a16:creationId xmlns:a16="http://schemas.microsoft.com/office/drawing/2014/main" id="{78998B27-6006-454C-B4EA-1DF8951E28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69CBA3-0E90-4152-A82D-403F79215A4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657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79" y="114913"/>
            <a:ext cx="11777241" cy="562095"/>
          </a:xfrm>
        </p:spPr>
        <p:txBody>
          <a:bodyPr>
            <a:normAutofit/>
          </a:bodyPr>
          <a:lstStyle/>
          <a:p>
            <a:r>
              <a:rPr lang="pt-PT" sz="2800" b="1" dirty="0" err="1">
                <a:solidFill>
                  <a:srgbClr val="C00000"/>
                </a:solidFill>
                <a:latin typeface="Arial Narrow" panose="020B0606020202030204" pitchFamily="34" charset="0"/>
              </a:rPr>
              <a:t>Interest</a:t>
            </a:r>
            <a:r>
              <a:rPr lang="pt-PT" sz="2800" b="1" dirty="0">
                <a:solidFill>
                  <a:srgbClr val="C00000"/>
                </a:solidFill>
                <a:latin typeface="Arial Narrow" panose="020B0606020202030204" pitchFamily="34" charset="0"/>
              </a:rPr>
              <a:t> </a:t>
            </a:r>
            <a:r>
              <a:rPr lang="pt-PT" sz="2800" b="1" dirty="0" err="1">
                <a:solidFill>
                  <a:srgbClr val="C00000"/>
                </a:solidFill>
                <a:latin typeface="Arial Narrow" panose="020B0606020202030204" pitchFamily="34" charset="0"/>
              </a:rPr>
              <a:t>bearing</a:t>
            </a:r>
            <a:r>
              <a:rPr lang="pt-PT" sz="2800" b="1" dirty="0">
                <a:solidFill>
                  <a:srgbClr val="C00000"/>
                </a:solidFill>
                <a:latin typeface="Arial Narrow" panose="020B0606020202030204" pitchFamily="34" charset="0"/>
              </a:rPr>
              <a:t> capital </a:t>
            </a:r>
            <a:r>
              <a:rPr lang="pt-PT" sz="2800" b="1" dirty="0" err="1">
                <a:solidFill>
                  <a:srgbClr val="C00000"/>
                </a:solidFill>
                <a:latin typeface="Arial Narrow" panose="020B0606020202030204" pitchFamily="34" charset="0"/>
              </a:rPr>
              <a:t>and</a:t>
            </a:r>
            <a:r>
              <a:rPr lang="pt-PT" sz="2800" b="1" dirty="0">
                <a:solidFill>
                  <a:srgbClr val="C00000"/>
                </a:solidFill>
                <a:latin typeface="Arial Narrow" panose="020B0606020202030204" pitchFamily="34" charset="0"/>
              </a:rPr>
              <a:t> capital </a:t>
            </a:r>
            <a:r>
              <a:rPr lang="pt-PT" sz="2800" b="1" dirty="0" err="1">
                <a:solidFill>
                  <a:srgbClr val="C00000"/>
                </a:solidFill>
                <a:latin typeface="Arial Narrow" panose="020B0606020202030204" pitchFamily="34" charset="0"/>
              </a:rPr>
              <a:t>accumulation</a:t>
            </a:r>
            <a:r>
              <a:rPr lang="pt-PT" sz="2800" b="1" dirty="0">
                <a:solidFill>
                  <a:srgbClr val="C00000"/>
                </a:solidFill>
                <a:latin typeface="Arial Narrow" panose="020B0606020202030204" pitchFamily="34" charset="0"/>
              </a:rPr>
              <a:t> </a:t>
            </a:r>
            <a:endParaRPr lang="en-GB" sz="2800" b="1" dirty="0">
              <a:solidFill>
                <a:srgbClr val="C00000"/>
              </a:solidFill>
              <a:latin typeface="Arial Narrow" panose="020B0606020202030204" pitchFamily="34" charset="0"/>
            </a:endParaRPr>
          </a:p>
        </p:txBody>
      </p:sp>
      <p:sp>
        <p:nvSpPr>
          <p:cNvPr id="3" name="Content Placeholder 2"/>
          <p:cNvSpPr>
            <a:spLocks noGrp="1"/>
          </p:cNvSpPr>
          <p:nvPr>
            <p:ph idx="1"/>
          </p:nvPr>
        </p:nvSpPr>
        <p:spPr>
          <a:xfrm>
            <a:off x="243067" y="822082"/>
            <a:ext cx="11777241" cy="5833362"/>
          </a:xfrm>
        </p:spPr>
        <p:txBody>
          <a:bodyPr>
            <a:normAutofit/>
          </a:bodyPr>
          <a:lstStyle/>
          <a:p>
            <a:pPr>
              <a:lnSpc>
                <a:spcPct val="114000"/>
              </a:lnSpc>
              <a:spcBef>
                <a:spcPts val="0"/>
              </a:spcBef>
              <a:spcAft>
                <a:spcPts val="2400"/>
              </a:spcAft>
            </a:pPr>
            <a:r>
              <a:rPr lang="en-GB" dirty="0">
                <a:latin typeface="Arial Narrow" panose="020B0606020202030204" pitchFamily="34" charset="0"/>
              </a:rPr>
              <a:t>Interest bearing capital can be useful to create productive capacities and innovate, although it bears a cost on production (the cost of financial capital, which is decided upfront). </a:t>
            </a:r>
          </a:p>
          <a:p>
            <a:pPr lvl="1">
              <a:lnSpc>
                <a:spcPct val="114000"/>
              </a:lnSpc>
              <a:spcBef>
                <a:spcPts val="0"/>
              </a:spcBef>
              <a:spcAft>
                <a:spcPts val="2400"/>
              </a:spcAft>
            </a:pPr>
            <a:r>
              <a:rPr lang="en-GB" dirty="0">
                <a:latin typeface="Arial Narrow" panose="020B0606020202030204" pitchFamily="34" charset="0"/>
              </a:rPr>
              <a:t>When interest bearing capital generates more interest bearing capital without the need for production, we are likely to be in the presence of the early stages of financialization, this is, the dominance of finance (and speculative finance) over the process of capital accumulation as a whole, including the mobilization and deployment of public resources</a:t>
            </a:r>
          </a:p>
          <a:p>
            <a:pPr lvl="1">
              <a:lnSpc>
                <a:spcPct val="114000"/>
              </a:lnSpc>
              <a:spcBef>
                <a:spcPts val="0"/>
              </a:spcBef>
              <a:spcAft>
                <a:spcPts val="2400"/>
              </a:spcAft>
            </a:pPr>
            <a:r>
              <a:rPr lang="pt-PT" dirty="0">
                <a:latin typeface="Arial Narrow" panose="020B0606020202030204" pitchFamily="34" charset="0"/>
              </a:rPr>
              <a:t>A</a:t>
            </a:r>
            <a:r>
              <a:rPr lang="en-GB" dirty="0" err="1">
                <a:latin typeface="Arial Narrow" panose="020B0606020202030204" pitchFamily="34" charset="0"/>
              </a:rPr>
              <a:t>ccumulation</a:t>
            </a:r>
            <a:r>
              <a:rPr lang="en-GB" dirty="0">
                <a:latin typeface="Arial Narrow" panose="020B0606020202030204" pitchFamily="34" charset="0"/>
              </a:rPr>
              <a:t> of real capital is replaced by accumulation of fictitious capital, and the dominance of interest bearing (IBC) capital can act against real investment </a:t>
            </a:r>
          </a:p>
        </p:txBody>
      </p:sp>
    </p:spTree>
    <p:extLst>
      <p:ext uri="{BB962C8B-B14F-4D97-AF65-F5344CB8AC3E}">
        <p14:creationId xmlns:p14="http://schemas.microsoft.com/office/powerpoint/2010/main" val="3466989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68" y="295155"/>
            <a:ext cx="11777241" cy="665544"/>
          </a:xfrm>
        </p:spPr>
        <p:txBody>
          <a:bodyPr>
            <a:normAutofit/>
          </a:bodyPr>
          <a:lstStyle/>
          <a:p>
            <a:r>
              <a:rPr lang="en-GB" sz="2800" b="1" dirty="0">
                <a:solidFill>
                  <a:srgbClr val="C00000"/>
                </a:solidFill>
                <a:latin typeface="Arial Narrow" panose="020B0606020202030204" pitchFamily="34" charset="0"/>
              </a:rPr>
              <a:t>What is financialization?</a:t>
            </a:r>
          </a:p>
        </p:txBody>
      </p:sp>
      <p:sp>
        <p:nvSpPr>
          <p:cNvPr id="3" name="Content Placeholder 2"/>
          <p:cNvSpPr>
            <a:spLocks noGrp="1"/>
          </p:cNvSpPr>
          <p:nvPr>
            <p:ph idx="1"/>
          </p:nvPr>
        </p:nvSpPr>
        <p:spPr>
          <a:xfrm>
            <a:off x="243067" y="1209554"/>
            <a:ext cx="11777241" cy="5445889"/>
          </a:xfrm>
        </p:spPr>
        <p:txBody>
          <a:bodyPr>
            <a:normAutofit/>
          </a:bodyPr>
          <a:lstStyle/>
          <a:p>
            <a:pPr>
              <a:lnSpc>
                <a:spcPct val="114000"/>
              </a:lnSpc>
              <a:spcBef>
                <a:spcPts val="0"/>
              </a:spcBef>
              <a:spcAft>
                <a:spcPts val="2400"/>
              </a:spcAft>
            </a:pPr>
            <a:r>
              <a:rPr lang="en-GB" dirty="0">
                <a:latin typeface="Arial Narrow" panose="020B0606020202030204" pitchFamily="34" charset="0"/>
              </a:rPr>
              <a:t>Interest bearing capital can control assets (such as firms) but also what/how such firms do and how financial capital is deployed.</a:t>
            </a:r>
          </a:p>
          <a:p>
            <a:pPr>
              <a:lnSpc>
                <a:spcPct val="114000"/>
              </a:lnSpc>
              <a:spcBef>
                <a:spcPts val="0"/>
              </a:spcBef>
              <a:spcAft>
                <a:spcPts val="2400"/>
              </a:spcAft>
            </a:pPr>
            <a:r>
              <a:rPr lang="en-GB" dirty="0">
                <a:latin typeface="Arial Narrow" panose="020B0606020202030204" pitchFamily="34" charset="0"/>
              </a:rPr>
              <a:t>Examples over the last 4 decades: (</a:t>
            </a:r>
            <a:r>
              <a:rPr lang="en-GB" dirty="0" err="1">
                <a:latin typeface="Arial Narrow" panose="020B0606020202030204" pitchFamily="34" charset="0"/>
              </a:rPr>
              <a:t>i</a:t>
            </a:r>
            <a:r>
              <a:rPr lang="en-GB" dirty="0">
                <a:latin typeface="Arial Narrow" panose="020B0606020202030204" pitchFamily="34" charset="0"/>
              </a:rPr>
              <a:t>) financial transactions share of profits of non-financial organizations increased from 5% to &gt; 45% (so that real investment and employment fell); (ii) weight of finance in global GDP more than quadrupled (why do we need 4+ times more financial services for the same real transactions?); (iii) increased role for offshores and fiscal heavens and shadow financing.</a:t>
            </a:r>
          </a:p>
        </p:txBody>
      </p:sp>
    </p:spTree>
    <p:extLst>
      <p:ext uri="{BB962C8B-B14F-4D97-AF65-F5344CB8AC3E}">
        <p14:creationId xmlns:p14="http://schemas.microsoft.com/office/powerpoint/2010/main" val="374203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67" y="147237"/>
            <a:ext cx="11777241" cy="466845"/>
          </a:xfrm>
        </p:spPr>
        <p:txBody>
          <a:bodyPr>
            <a:normAutofit fontScale="90000"/>
          </a:bodyPr>
          <a:lstStyle/>
          <a:p>
            <a:r>
              <a:rPr lang="en-GB" sz="2800" b="1" dirty="0">
                <a:solidFill>
                  <a:srgbClr val="C00000"/>
                </a:solidFill>
                <a:latin typeface="Arial Narrow" panose="020B0606020202030204" pitchFamily="34" charset="0"/>
              </a:rPr>
              <a:t>Where does financialization come from?</a:t>
            </a:r>
          </a:p>
        </p:txBody>
      </p:sp>
      <p:sp>
        <p:nvSpPr>
          <p:cNvPr id="3" name="Content Placeholder 2"/>
          <p:cNvSpPr>
            <a:spLocks noGrp="1"/>
          </p:cNvSpPr>
          <p:nvPr>
            <p:ph idx="1"/>
          </p:nvPr>
        </p:nvSpPr>
        <p:spPr>
          <a:xfrm>
            <a:off x="243067" y="770966"/>
            <a:ext cx="11777241" cy="5884478"/>
          </a:xfrm>
        </p:spPr>
        <p:txBody>
          <a:bodyPr>
            <a:normAutofit/>
          </a:bodyPr>
          <a:lstStyle/>
          <a:p>
            <a:pPr>
              <a:lnSpc>
                <a:spcPct val="114000"/>
              </a:lnSpc>
              <a:spcBef>
                <a:spcPts val="0"/>
              </a:spcBef>
              <a:spcAft>
                <a:spcPts val="2400"/>
              </a:spcAft>
            </a:pPr>
            <a:r>
              <a:rPr lang="en-GB" dirty="0">
                <a:latin typeface="Arial Narrow" panose="020B0606020202030204" pitchFamily="34" charset="0"/>
              </a:rPr>
              <a:t>A product of neoliberalism and one of its main characteristics:</a:t>
            </a:r>
          </a:p>
          <a:p>
            <a:pPr lvl="1">
              <a:lnSpc>
                <a:spcPct val="114000"/>
              </a:lnSpc>
              <a:spcBef>
                <a:spcPts val="0"/>
              </a:spcBef>
              <a:spcAft>
                <a:spcPts val="2400"/>
              </a:spcAft>
            </a:pPr>
            <a:r>
              <a:rPr lang="en-GB" dirty="0">
                <a:latin typeface="Arial Narrow" panose="020B0606020202030204" pitchFamily="34" charset="0"/>
              </a:rPr>
              <a:t>Deregulation, including of the financial markets, to increase global mobility of capital at higher profit rates (offshores, shadow financing and fiscal heavens are examples of this)</a:t>
            </a:r>
          </a:p>
          <a:p>
            <a:pPr lvl="1">
              <a:lnSpc>
                <a:spcPct val="114000"/>
              </a:lnSpc>
              <a:spcBef>
                <a:spcPts val="0"/>
              </a:spcBef>
              <a:spcAft>
                <a:spcPts val="2400"/>
              </a:spcAft>
            </a:pPr>
            <a:r>
              <a:rPr lang="pt-PT" dirty="0">
                <a:latin typeface="Arial Narrow" panose="020B0606020202030204" pitchFamily="34" charset="0"/>
              </a:rPr>
              <a:t>Concentration </a:t>
            </a:r>
            <a:r>
              <a:rPr lang="pt-PT" dirty="0" err="1">
                <a:latin typeface="Arial Narrow" panose="020B0606020202030204" pitchFamily="34" charset="0"/>
              </a:rPr>
              <a:t>and</a:t>
            </a:r>
            <a:r>
              <a:rPr lang="pt-PT" dirty="0">
                <a:latin typeface="Arial Narrow" panose="020B0606020202030204" pitchFamily="34" charset="0"/>
              </a:rPr>
              <a:t> </a:t>
            </a:r>
            <a:r>
              <a:rPr lang="pt-PT" dirty="0" err="1">
                <a:latin typeface="Arial Narrow" panose="020B0606020202030204" pitchFamily="34" charset="0"/>
              </a:rPr>
              <a:t>centralization</a:t>
            </a:r>
            <a:r>
              <a:rPr lang="pt-PT" dirty="0">
                <a:latin typeface="Arial Narrow" panose="020B0606020202030204" pitchFamily="34" charset="0"/>
              </a:rPr>
              <a:t> </a:t>
            </a:r>
            <a:r>
              <a:rPr lang="pt-PT" dirty="0" err="1">
                <a:latin typeface="Arial Narrow" panose="020B0606020202030204" pitchFamily="34" charset="0"/>
              </a:rPr>
              <a:t>of</a:t>
            </a:r>
            <a:r>
              <a:rPr lang="pt-PT" dirty="0">
                <a:latin typeface="Arial Narrow" panose="020B0606020202030204" pitchFamily="34" charset="0"/>
              </a:rPr>
              <a:t> </a:t>
            </a:r>
            <a:r>
              <a:rPr lang="pt-PT" dirty="0" err="1">
                <a:latin typeface="Arial Narrow" panose="020B0606020202030204" pitchFamily="34" charset="0"/>
              </a:rPr>
              <a:t>income</a:t>
            </a:r>
            <a:r>
              <a:rPr lang="pt-PT" dirty="0">
                <a:latin typeface="Arial Narrow" panose="020B0606020202030204" pitchFamily="34" charset="0"/>
              </a:rPr>
              <a:t> </a:t>
            </a:r>
            <a:r>
              <a:rPr lang="pt-PT" dirty="0" err="1">
                <a:latin typeface="Arial Narrow" panose="020B0606020202030204" pitchFamily="34" charset="0"/>
              </a:rPr>
              <a:t>and</a:t>
            </a:r>
            <a:r>
              <a:rPr lang="pt-PT" dirty="0">
                <a:latin typeface="Arial Narrow" panose="020B0606020202030204" pitchFamily="34" charset="0"/>
              </a:rPr>
              <a:t> capital – </a:t>
            </a:r>
            <a:r>
              <a:rPr lang="pt-PT" dirty="0" err="1">
                <a:latin typeface="Arial Narrow" panose="020B0606020202030204" pitchFamily="34" charset="0"/>
              </a:rPr>
              <a:t>how</a:t>
            </a:r>
            <a:r>
              <a:rPr lang="pt-PT" dirty="0">
                <a:latin typeface="Arial Narrow" panose="020B0606020202030204" pitchFamily="34" charset="0"/>
              </a:rPr>
              <a:t> to </a:t>
            </a:r>
            <a:r>
              <a:rPr lang="pt-PT" dirty="0" err="1">
                <a:latin typeface="Arial Narrow" panose="020B0606020202030204" pitchFamily="34" charset="0"/>
              </a:rPr>
              <a:t>transform</a:t>
            </a:r>
            <a:r>
              <a:rPr lang="pt-PT" dirty="0">
                <a:latin typeface="Arial Narrow" panose="020B0606020202030204" pitchFamily="34" charset="0"/>
              </a:rPr>
              <a:t> </a:t>
            </a:r>
            <a:r>
              <a:rPr lang="pt-PT" dirty="0" err="1">
                <a:latin typeface="Arial Narrow" panose="020B0606020202030204" pitchFamily="34" charset="0"/>
              </a:rPr>
              <a:t>money</a:t>
            </a:r>
            <a:r>
              <a:rPr lang="pt-PT" dirty="0">
                <a:latin typeface="Arial Narrow" panose="020B0606020202030204" pitchFamily="34" charset="0"/>
              </a:rPr>
              <a:t> </a:t>
            </a:r>
            <a:r>
              <a:rPr lang="pt-PT" dirty="0" err="1">
                <a:latin typeface="Arial Narrow" panose="020B0606020202030204" pitchFamily="34" charset="0"/>
              </a:rPr>
              <a:t>into</a:t>
            </a:r>
            <a:r>
              <a:rPr lang="pt-PT" dirty="0">
                <a:latin typeface="Arial Narrow" panose="020B0606020202030204" pitchFamily="34" charset="0"/>
              </a:rPr>
              <a:t> capital </a:t>
            </a:r>
            <a:r>
              <a:rPr lang="pt-PT" dirty="0" err="1">
                <a:latin typeface="Arial Narrow" panose="020B0606020202030204" pitchFamily="34" charset="0"/>
              </a:rPr>
              <a:t>at</a:t>
            </a:r>
            <a:r>
              <a:rPr lang="pt-PT" dirty="0">
                <a:latin typeface="Arial Narrow" panose="020B0606020202030204" pitchFamily="34" charset="0"/>
              </a:rPr>
              <a:t> “</a:t>
            </a:r>
            <a:r>
              <a:rPr lang="pt-PT" dirty="0" err="1">
                <a:latin typeface="Arial Narrow" panose="020B0606020202030204" pitchFamily="34" charset="0"/>
              </a:rPr>
              <a:t>good</a:t>
            </a:r>
            <a:r>
              <a:rPr lang="pt-PT" dirty="0">
                <a:latin typeface="Arial Narrow" panose="020B0606020202030204" pitchFamily="34" charset="0"/>
              </a:rPr>
              <a:t> </a:t>
            </a:r>
            <a:r>
              <a:rPr lang="pt-PT" dirty="0" err="1">
                <a:latin typeface="Arial Narrow" panose="020B0606020202030204" pitchFamily="34" charset="0"/>
              </a:rPr>
              <a:t>enough</a:t>
            </a:r>
            <a:r>
              <a:rPr lang="pt-PT" dirty="0">
                <a:latin typeface="Arial Narrow" panose="020B0606020202030204" pitchFamily="34" charset="0"/>
              </a:rPr>
              <a:t>” rates </a:t>
            </a:r>
            <a:r>
              <a:rPr lang="pt-PT" dirty="0" err="1">
                <a:latin typeface="Arial Narrow" panose="020B0606020202030204" pitchFamily="34" charset="0"/>
              </a:rPr>
              <a:t>of</a:t>
            </a:r>
            <a:r>
              <a:rPr lang="pt-PT" dirty="0">
                <a:latin typeface="Arial Narrow" panose="020B0606020202030204" pitchFamily="34" charset="0"/>
              </a:rPr>
              <a:t> </a:t>
            </a:r>
            <a:r>
              <a:rPr lang="pt-PT" dirty="0" err="1">
                <a:latin typeface="Arial Narrow" panose="020B0606020202030204" pitchFamily="34" charset="0"/>
              </a:rPr>
              <a:t>return</a:t>
            </a:r>
            <a:r>
              <a:rPr lang="pt-PT" dirty="0">
                <a:latin typeface="Arial Narrow" panose="020B0606020202030204" pitchFamily="34" charset="0"/>
              </a:rPr>
              <a:t>?</a:t>
            </a:r>
            <a:endParaRPr lang="en-GB" dirty="0">
              <a:latin typeface="Arial Narrow" panose="020B0606020202030204" pitchFamily="34" charset="0"/>
            </a:endParaRPr>
          </a:p>
          <a:p>
            <a:pPr lvl="1">
              <a:lnSpc>
                <a:spcPct val="114000"/>
              </a:lnSpc>
              <a:spcBef>
                <a:spcPts val="0"/>
              </a:spcBef>
              <a:spcAft>
                <a:spcPts val="2400"/>
              </a:spcAft>
            </a:pPr>
            <a:r>
              <a:rPr lang="en-GB" dirty="0">
                <a:latin typeface="Arial Narrow" panose="020B0606020202030204" pitchFamily="34" charset="0"/>
              </a:rPr>
              <a:t>Increased commoditization of the society, including of sectors/services where private capital was excluded from before (such as privatization/deregulation of social security, access to health, education, transports, defence and security, control of strategic resources such as land and strategic energy-minerals), through outsourcing, public/private “partnerships”, monopoly concessions and other means.</a:t>
            </a:r>
          </a:p>
        </p:txBody>
      </p:sp>
    </p:spTree>
    <p:extLst>
      <p:ext uri="{BB962C8B-B14F-4D97-AF65-F5344CB8AC3E}">
        <p14:creationId xmlns:p14="http://schemas.microsoft.com/office/powerpoint/2010/main" val="648383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67" y="133790"/>
            <a:ext cx="11777241" cy="665544"/>
          </a:xfrm>
        </p:spPr>
        <p:txBody>
          <a:bodyPr>
            <a:normAutofit/>
          </a:bodyPr>
          <a:lstStyle/>
          <a:p>
            <a:r>
              <a:rPr lang="en-GB" sz="2800" b="1" dirty="0">
                <a:solidFill>
                  <a:srgbClr val="C00000"/>
                </a:solidFill>
                <a:latin typeface="Arial Narrow" panose="020B0606020202030204" pitchFamily="34" charset="0"/>
              </a:rPr>
              <a:t>Where does financialization come from?</a:t>
            </a:r>
          </a:p>
        </p:txBody>
      </p:sp>
      <p:sp>
        <p:nvSpPr>
          <p:cNvPr id="3" name="Content Placeholder 2"/>
          <p:cNvSpPr>
            <a:spLocks noGrp="1"/>
          </p:cNvSpPr>
          <p:nvPr>
            <p:ph idx="1"/>
          </p:nvPr>
        </p:nvSpPr>
        <p:spPr>
          <a:xfrm>
            <a:off x="243067" y="838200"/>
            <a:ext cx="11777241" cy="5817243"/>
          </a:xfrm>
        </p:spPr>
        <p:txBody>
          <a:bodyPr>
            <a:normAutofit fontScale="92500" lnSpcReduction="20000"/>
          </a:bodyPr>
          <a:lstStyle/>
          <a:p>
            <a:pPr>
              <a:lnSpc>
                <a:spcPct val="114000"/>
              </a:lnSpc>
              <a:spcBef>
                <a:spcPts val="0"/>
              </a:spcBef>
              <a:spcAft>
                <a:spcPts val="2400"/>
              </a:spcAft>
            </a:pPr>
            <a:r>
              <a:rPr lang="en-GB" dirty="0">
                <a:latin typeface="Arial Narrow" panose="020B0606020202030204" pitchFamily="34" charset="0"/>
              </a:rPr>
              <a:t>A product of neoliberalism and one of its main characteristics:</a:t>
            </a:r>
          </a:p>
          <a:p>
            <a:pPr lvl="1">
              <a:lnSpc>
                <a:spcPct val="114000"/>
              </a:lnSpc>
              <a:spcBef>
                <a:spcPts val="0"/>
              </a:spcBef>
              <a:spcAft>
                <a:spcPts val="2400"/>
              </a:spcAft>
            </a:pPr>
            <a:r>
              <a:rPr lang="en-GB" dirty="0">
                <a:latin typeface="Arial Narrow" panose="020B0606020202030204" pitchFamily="34" charset="0"/>
              </a:rPr>
              <a:t>Crises paid for by severe social austerity (cuts in social expenditure, employment, real wages and variations regarding monetary policy – from tight controls to quantitative easing and back). Social austerity cuts “social obligations of capital” (such as taxes and commitments to social protection and decent labour conditions), balances the deficit while enabling the government to focus on rescuing financial markets and institutions, and creates new profit opportunities by privatising and outsourcing social services (in health, education, social security, and so on).</a:t>
            </a:r>
          </a:p>
          <a:p>
            <a:pPr lvl="1">
              <a:lnSpc>
                <a:spcPct val="114000"/>
              </a:lnSpc>
              <a:spcBef>
                <a:spcPts val="0"/>
              </a:spcBef>
              <a:spcAft>
                <a:spcPts val="2400"/>
              </a:spcAft>
            </a:pPr>
            <a:r>
              <a:rPr lang="en-GB" dirty="0">
                <a:latin typeface="Arial Narrow" panose="020B0606020202030204" pitchFamily="34" charset="0"/>
              </a:rPr>
              <a:t>Expansion of the credit economy (credit cards, for example) to compensate for falling demand associated with stagnation in employment and real wages (please, watch this video online </a:t>
            </a:r>
            <a:r>
              <a:rPr lang="en-GB" dirty="0">
                <a:latin typeface="Arial Narrow" panose="020B0606020202030204" pitchFamily="34" charset="0"/>
                <a:hlinkClick r:id="rId2"/>
              </a:rPr>
              <a:t>https://www.youtube.com/watch?v=qOP2V_np2c0</a:t>
            </a:r>
            <a:r>
              <a:rPr lang="en-GB" dirty="0">
                <a:latin typeface="Arial Narrow" panose="020B0606020202030204" pitchFamily="34" charset="0"/>
              </a:rPr>
              <a:t>) </a:t>
            </a:r>
          </a:p>
          <a:p>
            <a:pPr lvl="1">
              <a:lnSpc>
                <a:spcPct val="114000"/>
              </a:lnSpc>
              <a:spcBef>
                <a:spcPts val="0"/>
              </a:spcBef>
              <a:spcAft>
                <a:spcPts val="2400"/>
              </a:spcAft>
            </a:pPr>
            <a:r>
              <a:rPr lang="en-GB" dirty="0">
                <a:latin typeface="Arial Narrow" panose="020B0606020202030204" pitchFamily="34" charset="0"/>
              </a:rPr>
              <a:t>Increasing risks and debt, coupled with public guarantees, public subsidies and increased public exposure to private debt </a:t>
            </a:r>
          </a:p>
          <a:p>
            <a:pPr lvl="1">
              <a:lnSpc>
                <a:spcPct val="114000"/>
              </a:lnSpc>
              <a:spcBef>
                <a:spcPts val="0"/>
              </a:spcBef>
              <a:spcAft>
                <a:spcPts val="2400"/>
              </a:spcAft>
            </a:pPr>
            <a:r>
              <a:rPr lang="en-GB" dirty="0">
                <a:latin typeface="Arial Narrow" panose="020B0606020202030204" pitchFamily="34" charset="0"/>
              </a:rPr>
              <a:t>International competition for access to highly concentrated and centralized finance, which promotes product diversification as a way to maximise market dominance and profits.</a:t>
            </a:r>
          </a:p>
        </p:txBody>
      </p:sp>
    </p:spTree>
    <p:extLst>
      <p:ext uri="{BB962C8B-B14F-4D97-AF65-F5344CB8AC3E}">
        <p14:creationId xmlns:p14="http://schemas.microsoft.com/office/powerpoint/2010/main" val="2452537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4043" y="185058"/>
            <a:ext cx="11664043" cy="810986"/>
          </a:xfrm>
        </p:spPr>
        <p:txBody>
          <a:bodyPr>
            <a:normAutofit/>
          </a:bodyPr>
          <a:lstStyle/>
          <a:p>
            <a:r>
              <a:rPr kumimoji="0" lang="en-GB" sz="2800" b="1" i="0" u="none" strike="noStrike" kern="1200" cap="none" spc="0" normalizeH="0" baseline="0" noProof="0" dirty="0">
                <a:ln>
                  <a:noFill/>
                </a:ln>
                <a:solidFill>
                  <a:srgbClr val="C00000"/>
                </a:solidFill>
                <a:effectLst/>
                <a:uLnTx/>
                <a:uFillTx/>
                <a:latin typeface="Arial Narrow" panose="020B0606020202030204" pitchFamily="34" charset="0"/>
                <a:ea typeface="+mj-ea"/>
                <a:cs typeface="+mj-cs"/>
              </a:rPr>
              <a:t>What is financialization?</a:t>
            </a:r>
            <a:endParaRPr lang="en-GB" sz="2800" b="1" dirty="0">
              <a:solidFill>
                <a:srgbClr val="C00000"/>
              </a:solidFill>
              <a:latin typeface="Arial Narrow" panose="020B0606020202030204" pitchFamily="34" charset="0"/>
            </a:endParaRPr>
          </a:p>
        </p:txBody>
      </p:sp>
      <p:sp>
        <p:nvSpPr>
          <p:cNvPr id="4" name="Content Placeholder 3"/>
          <p:cNvSpPr>
            <a:spLocks noGrp="1"/>
          </p:cNvSpPr>
          <p:nvPr>
            <p:ph idx="1"/>
          </p:nvPr>
        </p:nvSpPr>
        <p:spPr>
          <a:xfrm>
            <a:off x="234043" y="1048872"/>
            <a:ext cx="11664044" cy="5560272"/>
          </a:xfrm>
        </p:spPr>
        <p:txBody>
          <a:bodyPr>
            <a:normAutofit/>
          </a:bodyPr>
          <a:lstStyle/>
          <a:p>
            <a:pPr>
              <a:spcBef>
                <a:spcPts val="0"/>
              </a:spcBef>
              <a:spcAft>
                <a:spcPts val="1800"/>
              </a:spcAft>
            </a:pPr>
            <a:r>
              <a:rPr lang="en-GB" dirty="0">
                <a:latin typeface="Arial Narrow" panose="020B0606020202030204" pitchFamily="34" charset="0"/>
              </a:rPr>
              <a:t>The term “financialization” is recent and has its roots in heterodox economic thought and Marxist political economy, being derived from the theoretical elaboration on the formation of financial capital from the fusion of industrial and banking capitalism and the dominance of the latter over the former, and builds on Marx's argument about interest-bearing capital and the role of fictitious capital accumulation and its parasitic character</a:t>
            </a:r>
            <a:r>
              <a:rPr lang="pt-BR" dirty="0">
                <a:latin typeface="Arial Narrow" panose="020B0606020202030204" pitchFamily="34" charset="0"/>
              </a:rPr>
              <a:t>.</a:t>
            </a:r>
          </a:p>
          <a:p>
            <a:pPr>
              <a:spcBef>
                <a:spcPts val="0"/>
              </a:spcBef>
              <a:spcAft>
                <a:spcPts val="1800"/>
              </a:spcAft>
            </a:pPr>
            <a:r>
              <a:rPr lang="en-GB" dirty="0">
                <a:latin typeface="Arial Narrow" panose="020B0606020202030204" pitchFamily="34" charset="0"/>
              </a:rPr>
              <a:t>Financialization is the intensive and extensive accumulation of fictitious capital, i.e., the increasing scope and prevalence of finance capital used to create more finance capital, irrespective of the productive use of that capital, and without regard for the consequences of this fictitious process of accumulation in the real economy</a:t>
            </a:r>
            <a:r>
              <a:rPr lang="pt-BR" dirty="0">
                <a:latin typeface="Arial Narrow" panose="020B0606020202030204" pitchFamily="34" charset="0"/>
              </a:rPr>
              <a:t>.</a:t>
            </a:r>
          </a:p>
        </p:txBody>
      </p:sp>
    </p:spTree>
    <p:extLst>
      <p:ext uri="{BB962C8B-B14F-4D97-AF65-F5344CB8AC3E}">
        <p14:creationId xmlns:p14="http://schemas.microsoft.com/office/powerpoint/2010/main" val="2941006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4043" y="185058"/>
            <a:ext cx="11664043" cy="810986"/>
          </a:xfrm>
        </p:spPr>
        <p:txBody>
          <a:bodyPr>
            <a:normAutofit/>
          </a:bodyPr>
          <a:lstStyle/>
          <a:p>
            <a:r>
              <a:rPr kumimoji="0" lang="en-GB" sz="2800" b="1" i="0" u="none" strike="noStrike" kern="1200" cap="none" spc="0" normalizeH="0" baseline="0" noProof="0" dirty="0">
                <a:ln>
                  <a:noFill/>
                </a:ln>
                <a:solidFill>
                  <a:srgbClr val="C00000"/>
                </a:solidFill>
                <a:effectLst/>
                <a:uLnTx/>
                <a:uFillTx/>
                <a:latin typeface="Arial Narrow" panose="020B0606020202030204" pitchFamily="34" charset="0"/>
                <a:ea typeface="+mj-ea"/>
                <a:cs typeface="+mj-cs"/>
              </a:rPr>
              <a:t>What is financialization?</a:t>
            </a:r>
            <a:endParaRPr lang="en-GB" sz="2800" b="1" dirty="0">
              <a:solidFill>
                <a:srgbClr val="C00000"/>
              </a:solidFill>
              <a:latin typeface="Arial Narrow" panose="020B0606020202030204" pitchFamily="34" charset="0"/>
            </a:endParaRPr>
          </a:p>
        </p:txBody>
      </p:sp>
      <p:sp>
        <p:nvSpPr>
          <p:cNvPr id="4" name="Content Placeholder 3"/>
          <p:cNvSpPr>
            <a:spLocks noGrp="1"/>
          </p:cNvSpPr>
          <p:nvPr>
            <p:ph idx="1"/>
          </p:nvPr>
        </p:nvSpPr>
        <p:spPr>
          <a:xfrm>
            <a:off x="234043" y="1048872"/>
            <a:ext cx="11664044" cy="5560272"/>
          </a:xfrm>
        </p:spPr>
        <p:txBody>
          <a:bodyPr>
            <a:normAutofit fontScale="92500"/>
          </a:bodyPr>
          <a:lstStyle/>
          <a:p>
            <a:pPr>
              <a:spcBef>
                <a:spcPts val="0"/>
              </a:spcBef>
              <a:spcAft>
                <a:spcPts val="1800"/>
              </a:spcAft>
            </a:pPr>
            <a:r>
              <a:rPr lang="en-GB" dirty="0">
                <a:latin typeface="Arial Narrow" panose="020B0606020202030204" pitchFamily="34" charset="0"/>
              </a:rPr>
              <a:t>Therefore, financialization is not the mere presence of financial operations, regardless of how intensive and extensive they may be, but it is the incorporation of these into new financial operations – for example, the sale and resale of packages of loan portfolios and miscellaneous debts – that provoke the extensive and intensive expansion of fictitious capital's dominance over finance and the economy. Under conditions of financialization, fictitious capital exercises control not only over surplus but also over corporate ownership and control.</a:t>
            </a:r>
          </a:p>
          <a:p>
            <a:pPr>
              <a:spcBef>
                <a:spcPts val="0"/>
              </a:spcBef>
              <a:spcAft>
                <a:spcPts val="1800"/>
              </a:spcAft>
            </a:pPr>
            <a:r>
              <a:rPr lang="en-GB" dirty="0">
                <a:latin typeface="Arial Narrow" panose="020B0606020202030204" pitchFamily="34" charset="0"/>
              </a:rPr>
              <a:t>The intensive and extensive expansion of the domain of fictitious capital can cause the contraction of real investment and accumulation, concentrating and centralizing capital in an unproductive way and reducing employment and well-being. This dynamic can be destabilizing and unsustainable, particularly if fictitious capital accumulation is substantially faster than real accumulation, as this tends to cause speculative bubbles that are followed by economic and financial collapses, makes real and fictitious accumulation substantially diverge, and prevents the potential returns on investments from materializing</a:t>
            </a:r>
            <a:r>
              <a:rPr lang="pt-BR" dirty="0">
                <a:latin typeface="Arial Narrow" panose="020B0606020202030204" pitchFamily="34" charset="0"/>
              </a:rPr>
              <a:t>. </a:t>
            </a:r>
          </a:p>
          <a:p>
            <a:pPr>
              <a:spcBef>
                <a:spcPts val="0"/>
              </a:spcBef>
              <a:spcAft>
                <a:spcPts val="1800"/>
              </a:spcAft>
            </a:pPr>
            <a:endParaRPr lang="pt-BR" dirty="0">
              <a:latin typeface="Arial Narrow" panose="020B0606020202030204" pitchFamily="34" charset="0"/>
            </a:endParaRPr>
          </a:p>
        </p:txBody>
      </p:sp>
    </p:spTree>
    <p:extLst>
      <p:ext uri="{BB962C8B-B14F-4D97-AF65-F5344CB8AC3E}">
        <p14:creationId xmlns:p14="http://schemas.microsoft.com/office/powerpoint/2010/main" val="1148913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30190</TotalTime>
  <Words>3337</Words>
  <Application>Microsoft Office PowerPoint</Application>
  <PresentationFormat>Widescreen</PresentationFormat>
  <Paragraphs>137</Paragraphs>
  <Slides>38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Arial Narrow</vt:lpstr>
      <vt:lpstr>Calibri</vt:lpstr>
      <vt:lpstr>Calibri Light</vt:lpstr>
      <vt:lpstr>Cambria Math</vt:lpstr>
      <vt:lpstr>Office Theme</vt:lpstr>
      <vt:lpstr>  Financialization  Carlos Nuno Castel-Branco cnbranco@iseg.ulisboa.pt </vt:lpstr>
      <vt:lpstr>PowerPoint Presentation</vt:lpstr>
      <vt:lpstr>Definitions</vt:lpstr>
      <vt:lpstr>Interest bearing capital and capital accumulation </vt:lpstr>
      <vt:lpstr>What is financialization?</vt:lpstr>
      <vt:lpstr>Where does financialization come from?</vt:lpstr>
      <vt:lpstr>Where does financialization come from?</vt:lpstr>
      <vt:lpstr>What is financialization?</vt:lpstr>
      <vt:lpstr>What is financialization?</vt:lpstr>
      <vt:lpstr>Circuit of industrial capital and tensions and conflits between capital and factions of capital</vt:lpstr>
      <vt:lpstr>Circuit of industrial capital and tensions and conflits between capital and factions of capital</vt:lpstr>
      <vt:lpstr>How financialization affects capital accumulation</vt:lpstr>
      <vt:lpstr>Where does financialization come from?</vt:lpstr>
      <vt:lpstr>Where does financialization come from?</vt:lpstr>
      <vt:lpstr>Social Costs of financialization – global </vt:lpstr>
      <vt:lpstr>Summary</vt:lpstr>
      <vt:lpstr>Summary</vt:lpstr>
      <vt:lpstr>Summary</vt:lpstr>
      <vt:lpstr>Bibliography</vt:lpstr>
      <vt:lpstr>Taxas de crescimento do PIB</vt:lpstr>
      <vt:lpstr>PowerPoint Presentation</vt:lpstr>
      <vt:lpstr>PowerPoint Presentation</vt:lpstr>
      <vt:lpstr>PowerPoint Presentation</vt:lpstr>
      <vt:lpstr>PowerPoint Presentation</vt:lpstr>
      <vt:lpstr>Crises do capitalismo como crises de acumulação – uma demonstração com base em dinâmicas de financeirização</vt:lpstr>
      <vt:lpstr>Crises do capitalismo como crises de acumulação – uma demonstração com base em dinâmicas de financeirização</vt:lpstr>
      <vt:lpstr>Crises do capitalismo como crises de acumulação – uma demonstração com base em dinâmicas de financeirização</vt:lpstr>
      <vt:lpstr>US: a case of unequal division of the results of labour?</vt:lpstr>
      <vt:lpstr>PowerPoint Presentation</vt:lpstr>
      <vt:lpstr>PowerPoint Presentation</vt:lpstr>
      <vt:lpstr>PowerPoint Presentation</vt:lpstr>
      <vt:lpstr>Evidence from the Oxfam 2019 World Report</vt:lpstr>
      <vt:lpstr>PowerPoint Presentation</vt:lpstr>
      <vt:lpstr>Wealth of billionaires by region</vt:lpstr>
      <vt:lpstr>Number of billionaires by country (2020), Hurun Report</vt:lpstr>
      <vt:lpstr>PowerPoint Presentation</vt:lpstr>
      <vt:lpstr>Referências</vt:lpstr>
      <vt:lpstr>Bibliografia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Globalização e Expansão do Capitalismo I: Génesis do Capitalismo Industrial e Internacionalização do Capital  Carlos Nuno Castel-Branco cnbranco@iseg.ulisboa.pt </dc:title>
  <dc:creator>Carlos Castel-Branco</dc:creator>
  <cp:lastModifiedBy>Carlos Castel-Branco</cp:lastModifiedBy>
  <cp:revision>34</cp:revision>
  <cp:lastPrinted>2019-04-03T04:51:06Z</cp:lastPrinted>
  <dcterms:created xsi:type="dcterms:W3CDTF">2019-03-27T07:04:28Z</dcterms:created>
  <dcterms:modified xsi:type="dcterms:W3CDTF">2023-05-19T09:15:12Z</dcterms:modified>
</cp:coreProperties>
</file>